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aleway"/>
      <p:regular r:id="rId32"/>
      <p:bold r:id="rId33"/>
      <p:italic r:id="rId34"/>
      <p:boldItalic r:id="rId35"/>
    </p:embeddedFont>
    <p:embeddedFont>
      <p:font typeface="Lato"/>
      <p:regular r:id="rId36"/>
      <p:bold r:id="rId37"/>
      <p:italic r:id="rId38"/>
      <p:boldItalic r:id="rId39"/>
    </p:embeddedFont>
    <p:embeddedFont>
      <p:font typeface="Radley"/>
      <p:regular r:id="rId40"/>
      <p: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2" roundtripDataSignature="AMtx7mgT/ybaqKOr4AArqR+pWmLQZnjc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4797F76-1148-462F-A0EA-6F10AB67FFC6}">
  <a:tblStyle styleId="{94797F76-1148-462F-A0EA-6F10AB67FFC6}" styleName="Table_0">
    <a:wholeTbl>
      <a:tcTxStyle b="off" i="off">
        <a:font>
          <a:latin typeface="Arial"/>
          <a:ea typeface="Arial"/>
          <a:cs typeface="Arial"/>
        </a:font>
        <a:srgbClr val="000000"/>
      </a:tcTxStyle>
      <a:tcStyle>
        <a:tcBdr>
          <a:left>
            <a:ln cap="flat" cmpd="sng" w="9525">
              <a:solidFill>
                <a:srgbClr val="999999"/>
              </a:solidFill>
              <a:prstDash val="solid"/>
              <a:round/>
              <a:headEnd len="sm" w="sm" type="none"/>
              <a:tailEnd len="sm" w="sm" type="none"/>
            </a:ln>
          </a:left>
          <a:right>
            <a:ln cap="flat" cmpd="sng" w="9525">
              <a:solidFill>
                <a:srgbClr val="999999"/>
              </a:solidFill>
              <a:prstDash val="solid"/>
              <a:round/>
              <a:headEnd len="sm" w="sm" type="none"/>
              <a:tailEnd len="sm" w="sm" type="none"/>
            </a:ln>
          </a:right>
          <a:top>
            <a:ln cap="flat" cmpd="sng" w="9525">
              <a:solidFill>
                <a:srgbClr val="999999"/>
              </a:solidFill>
              <a:prstDash val="solid"/>
              <a:round/>
              <a:headEnd len="sm" w="sm" type="none"/>
              <a:tailEnd len="sm" w="sm" type="none"/>
            </a:ln>
          </a:top>
          <a:bottom>
            <a:ln cap="flat" cmpd="sng" w="9525">
              <a:solidFill>
                <a:srgbClr val="999999"/>
              </a:solidFill>
              <a:prstDash val="solid"/>
              <a:round/>
              <a:headEnd len="sm" w="sm" type="none"/>
              <a:tailEnd len="sm" w="sm" type="none"/>
            </a:ln>
          </a:bottom>
          <a:insideH>
            <a:ln cap="flat" cmpd="sng" w="9525">
              <a:solidFill>
                <a:srgbClr val="999999"/>
              </a:solidFill>
              <a:prstDash val="solid"/>
              <a:round/>
              <a:headEnd len="sm" w="sm" type="none"/>
              <a:tailEnd len="sm" w="sm" type="none"/>
            </a:ln>
          </a:insideH>
          <a:insideV>
            <a:ln cap="flat" cmpd="sng" w="9525">
              <a:solidFill>
                <a:srgbClr val="999999"/>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n" i="off"/>
    </a:lastCol>
    <a:firstCol>
      <a:tcTxStyle b="on" i="off"/>
    </a:firstCol>
    <a:lastRow>
      <a:tcTxStyle b="on" i="off"/>
      <a:tcStyle>
        <a:tcBdr>
          <a:top>
            <a:ln cap="flat" cmpd="sng" w="9525">
              <a:solidFill>
                <a:srgbClr val="666666"/>
              </a:solidFill>
              <a:prstDash val="solid"/>
              <a:round/>
              <a:headEnd len="sm" w="sm" type="none"/>
              <a:tailEnd len="sm" w="sm" type="none"/>
            </a:ln>
          </a:top>
        </a:tcBdr>
      </a:tcStyle>
    </a:lastRow>
    <a:seCell>
      <a:tcTxStyle b="off" i="off"/>
    </a:seCell>
    <a:swCell>
      <a:tcTxStyle b="off" i="off"/>
    </a:swCell>
    <a:firstRow>
      <a:tcTxStyle b="on" i="off"/>
      <a:tcStyle>
        <a:tcBdr>
          <a:bottom>
            <a:ln cap="flat" cmpd="sng" w="19050">
              <a:solidFill>
                <a:srgbClr val="666666"/>
              </a:solidFill>
              <a:prstDash val="solid"/>
              <a:round/>
              <a:headEnd len="sm" w="sm" type="none"/>
              <a:tailEnd len="sm" w="sm" type="none"/>
            </a:ln>
          </a:bottom>
        </a:tcBdr>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dley-regular.fntdata"/><Relationship Id="rId20" Type="http://schemas.openxmlformats.org/officeDocument/2006/relationships/slide" Target="slides/slide14.xml"/><Relationship Id="rId42" Type="http://customschemas.google.com/relationships/presentationmetadata" Target="metadata"/><Relationship Id="rId41" Type="http://schemas.openxmlformats.org/officeDocument/2006/relationships/font" Target="fonts/Radley-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aleway-bold.fntdata"/><Relationship Id="rId10" Type="http://schemas.openxmlformats.org/officeDocument/2006/relationships/slide" Target="slides/slide4.xml"/><Relationship Id="rId32" Type="http://schemas.openxmlformats.org/officeDocument/2006/relationships/font" Target="fonts/Raleway-regular.fntdata"/><Relationship Id="rId13" Type="http://schemas.openxmlformats.org/officeDocument/2006/relationships/slide" Target="slides/slide7.xml"/><Relationship Id="rId35" Type="http://schemas.openxmlformats.org/officeDocument/2006/relationships/font" Target="fonts/Raleway-boldItalic.fntdata"/><Relationship Id="rId12" Type="http://schemas.openxmlformats.org/officeDocument/2006/relationships/slide" Target="slides/slide6.xml"/><Relationship Id="rId34" Type="http://schemas.openxmlformats.org/officeDocument/2006/relationships/font" Target="fonts/Raleway-italic.fntdata"/><Relationship Id="rId15" Type="http://schemas.openxmlformats.org/officeDocument/2006/relationships/slide" Target="slides/slide9.xml"/><Relationship Id="rId37" Type="http://schemas.openxmlformats.org/officeDocument/2006/relationships/font" Target="fonts/Lato-bold.fntdata"/><Relationship Id="rId14" Type="http://schemas.openxmlformats.org/officeDocument/2006/relationships/slide" Target="slides/slide8.xml"/><Relationship Id="rId36" Type="http://schemas.openxmlformats.org/officeDocument/2006/relationships/font" Target="fonts/Lato-regular.fntdata"/><Relationship Id="rId17" Type="http://schemas.openxmlformats.org/officeDocument/2006/relationships/slide" Target="slides/slide11.xml"/><Relationship Id="rId39" Type="http://schemas.openxmlformats.org/officeDocument/2006/relationships/font" Target="fonts/Lato-boldItalic.fntdata"/><Relationship Id="rId16" Type="http://schemas.openxmlformats.org/officeDocument/2006/relationships/slide" Target="slides/slide10.xml"/><Relationship Id="rId38" Type="http://schemas.openxmlformats.org/officeDocument/2006/relationships/font" Target="fonts/La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Silvano</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
              <a:t>Buenos días a todos y bienvenidos a nuestra presentación de hoy. Estamos reunidos para discutir en un tema importante y a menudo subrepresentado que impacta las vidas de muchas personas en nuestra comunidad.</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
              <a:t>Nuestro enfoque hoy está en la salud y el bienestar de los inmigrantes indígenas latinxs que viven aquí en el condado de San Luis Obispo. Este es un tema que tiene una importancia significativa no solo para nuestra comunidad sino también para el debate más amplio sobre la salud pública y la justicia social.</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
              <a:t>Esta presentación es una oportunidad para unirnos y reconocer que una comunidad saludable es una comunidad unida. Al comprender las necesidades únicas de los inmigrantes indígenas latinos, podemos crear una comunidad más inclusiva, compasiva y equitativa para todos.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n"/>
              <a:t>Para empezar en esta importante discusión, tenemos el honor de tener hoy con nosotros a Mona Tucker, presidenta tribal del Consejo Tribal yak titʸu titʸu yak tiłhini Northern Chumash. ¡Me gustaría darle la bienvenida a Mona Tucker!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Buenos días a todos y bienvenidos to our presentation today. We are gathered to delve into an important and often underrepresented topic that impacts the lives of many individuals in our community.</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n"/>
              <a:t>Our focus today is on the health and well-being of Latinx Indigenous migrants living here in San Luis Obispo County. This is a topic that holds significant importance not only for our community but for the broader discussion of public health and social justice.</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n"/>
              <a:t>This presentation is an opportunity to come together and recognize that a healthy community is a united one. By understanding the unique needs of Latinx Indigenous migrants, we can create a more inclusive, compassionate, and equitable community for everyone.</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n"/>
              <a:t>To guide us in this important discussion, we are honored to have with us today Mona Tucker, the tribal chair for the yak titʸu titʸu yak tiłhini Northern Chumash Tribal Council. I'd like to welcome Mona Tucker to the stage. Mona, welcome!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Mona Tucker - Land Acknowledgment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Silvano </a:t>
            </a:r>
            <a:r>
              <a:rPr lang="en"/>
              <a:t>Vazquez</a:t>
            </a:r>
            <a:endParaRPr/>
          </a:p>
          <a:p>
            <a:pPr indent="0" lvl="0" marL="0" rtl="0" algn="l">
              <a:lnSpc>
                <a:spcPct val="100000"/>
              </a:lnSpc>
              <a:spcBef>
                <a:spcPts val="0"/>
              </a:spcBef>
              <a:spcAft>
                <a:spcPts val="0"/>
              </a:spcAft>
              <a:buSzPts val="1100"/>
              <a:buNone/>
            </a:pPr>
            <a:r>
              <a:rPr lang="en">
                <a:solidFill>
                  <a:schemeClr val="dk1"/>
                </a:solidFill>
              </a:rPr>
              <a:t>Susana Arce</a:t>
            </a:r>
            <a:endParaRPr>
              <a:solidFill>
                <a:schemeClr val="dk1"/>
              </a:solidFill>
            </a:endParaRPr>
          </a:p>
          <a:p>
            <a:pPr indent="0" lvl="0" marL="0" rtl="0" algn="l">
              <a:lnSpc>
                <a:spcPct val="100000"/>
              </a:lnSpc>
              <a:spcBef>
                <a:spcPts val="0"/>
              </a:spcBef>
              <a:spcAft>
                <a:spcPts val="0"/>
              </a:spcAft>
              <a:buSzPts val="1100"/>
              <a:buNone/>
            </a:pPr>
            <a:r>
              <a:rPr lang="en"/>
              <a:t>Celeste Gregorio Martinez</a:t>
            </a:r>
            <a:endParaRPr/>
          </a:p>
          <a:p>
            <a:pPr indent="0" lvl="0" marL="0" rtl="0" algn="l">
              <a:lnSpc>
                <a:spcPct val="100000"/>
              </a:lnSpc>
              <a:spcBef>
                <a:spcPts val="0"/>
              </a:spcBef>
              <a:spcAft>
                <a:spcPts val="0"/>
              </a:spcAft>
              <a:buSzPts val="1100"/>
              <a:buNone/>
            </a:pPr>
            <a:r>
              <a:rPr lang="en"/>
              <a:t>Ana Huynh</a:t>
            </a:r>
            <a:endParaRPr/>
          </a:p>
          <a:p>
            <a:pPr indent="0" lvl="0" marL="0" rtl="0" algn="l">
              <a:lnSpc>
                <a:spcPct val="100000"/>
              </a:lnSpc>
              <a:spcBef>
                <a:spcPts val="0"/>
              </a:spcBef>
              <a:spcAft>
                <a:spcPts val="0"/>
              </a:spcAft>
              <a:buSzPts val="1100"/>
              <a:buNone/>
            </a:pPr>
            <a:r>
              <a:rPr lang="en">
                <a:solidFill>
                  <a:schemeClr val="dk1"/>
                </a:solidFill>
              </a:rPr>
              <a:t>Genevieve Flores-Haro</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Dr. Mario Alberto Viveros Espinoza-Kulick</a:t>
            </a:r>
            <a:endParaRPr/>
          </a:p>
          <a:p>
            <a:pPr indent="0" lvl="0" marL="0" rtl="0" algn="l">
              <a:lnSpc>
                <a:spcPct val="100000"/>
              </a:lnSpc>
              <a:spcBef>
                <a:spcPts val="0"/>
              </a:spcBef>
              <a:spcAft>
                <a:spcPts val="0"/>
              </a:spcAft>
              <a:buSzPts val="1100"/>
              <a:buNone/>
            </a:pPr>
            <a:r>
              <a:rPr lang="en"/>
              <a:t>Dr. Alex Espinoza-Kulick</a:t>
            </a:r>
            <a:endParaRPr/>
          </a:p>
          <a:p>
            <a:pPr indent="0" lvl="0" marL="0" rtl="0" algn="l">
              <a:lnSpc>
                <a:spcPct val="100000"/>
              </a:lnSpc>
              <a:spcBef>
                <a:spcPts val="0"/>
              </a:spcBef>
              <a:spcAft>
                <a:spcPts val="0"/>
              </a:spcAft>
              <a:buSzPts val="1100"/>
              <a:buNone/>
            </a:pPr>
            <a:r>
              <a:rPr lang="en"/>
              <a:t>Joel Diringer</a:t>
            </a:r>
            <a:endParaRPr/>
          </a:p>
          <a:p>
            <a:pPr indent="0" lvl="0" marL="0" rtl="0" algn="l">
              <a:lnSpc>
                <a:spcPct val="100000"/>
              </a:lnSpc>
              <a:spcBef>
                <a:spcPts val="0"/>
              </a:spcBef>
              <a:spcAft>
                <a:spcPts val="0"/>
              </a:spcAft>
              <a:buSzPts val="1100"/>
              <a:buNone/>
            </a:pPr>
            <a:r>
              <a:rPr lang="en"/>
              <a:t>Dr. Bonnie Bade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Joel: Special Thanks to:</a:t>
            </a:r>
            <a:endParaRPr/>
          </a:p>
          <a:p>
            <a:pPr indent="-298450" lvl="0" marL="457200" rtl="0" algn="l">
              <a:lnSpc>
                <a:spcPct val="100000"/>
              </a:lnSpc>
              <a:spcBef>
                <a:spcPts val="0"/>
              </a:spcBef>
              <a:spcAft>
                <a:spcPts val="0"/>
              </a:spcAft>
              <a:buSzPts val="1100"/>
              <a:buChar char="●"/>
            </a:pPr>
            <a:r>
              <a:rPr lang="en"/>
              <a:t>SLO County Public Health Department</a:t>
            </a:r>
            <a:endParaRPr/>
          </a:p>
          <a:p>
            <a:pPr indent="-298450" lvl="0" marL="457200" rtl="0" algn="l">
              <a:lnSpc>
                <a:spcPct val="100000"/>
              </a:lnSpc>
              <a:spcBef>
                <a:spcPts val="0"/>
              </a:spcBef>
              <a:spcAft>
                <a:spcPts val="0"/>
              </a:spcAft>
              <a:buSzPts val="1100"/>
              <a:buChar char="●"/>
            </a:pPr>
            <a:r>
              <a:rPr lang="en"/>
              <a:t>Mellon / ACLS Community College Faculty Fellowship</a:t>
            </a:r>
            <a:endParaRPr/>
          </a:p>
          <a:p>
            <a:pPr indent="-298450" lvl="0" marL="457200" rtl="0" algn="l">
              <a:lnSpc>
                <a:spcPct val="100000"/>
              </a:lnSpc>
              <a:spcBef>
                <a:spcPts val="0"/>
              </a:spcBef>
              <a:spcAft>
                <a:spcPts val="0"/>
              </a:spcAft>
              <a:buSzPts val="1100"/>
              <a:buChar char="●"/>
            </a:pPr>
            <a:r>
              <a:rPr lang="en"/>
              <a:t>Cuesta College Applied Behavioral Sciences Division and Culinary Department</a:t>
            </a:r>
            <a:endParaRPr/>
          </a:p>
          <a:p>
            <a:pPr indent="-298450" lvl="0" marL="457200" rtl="0" algn="l">
              <a:lnSpc>
                <a:spcPct val="100000"/>
              </a:lnSpc>
              <a:spcBef>
                <a:spcPts val="0"/>
              </a:spcBef>
              <a:spcAft>
                <a:spcPts val="0"/>
              </a:spcAft>
              <a:buSzPts val="1100"/>
              <a:buChar char="●"/>
            </a:pPr>
            <a:r>
              <a:rPr lang="en"/>
              <a:t>San Luis Obispo County Board of Supervisors</a:t>
            </a:r>
            <a:endParaRPr/>
          </a:p>
          <a:p>
            <a:pPr indent="-298450" lvl="0" marL="457200" rtl="0" algn="l">
              <a:lnSpc>
                <a:spcPct val="100000"/>
              </a:lnSpc>
              <a:spcBef>
                <a:spcPts val="0"/>
              </a:spcBef>
              <a:spcAft>
                <a:spcPts val="0"/>
              </a:spcAft>
              <a:buSzPts val="1100"/>
              <a:buChar char="●"/>
            </a:pPr>
            <a:r>
              <a:rPr lang="en"/>
              <a:t>FIrst 5 San Luis Obispo County</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Mona Tucker </a:t>
            </a:r>
            <a:endParaRPr>
              <a:solidFill>
                <a:schemeClr val="dk1"/>
              </a:solidFill>
            </a:endParaRPr>
          </a:p>
          <a:p>
            <a:pPr indent="-298450" lvl="0" marL="457200" rtl="0" algn="l">
              <a:lnSpc>
                <a:spcPct val="100000"/>
              </a:lnSpc>
              <a:spcBef>
                <a:spcPts val="0"/>
              </a:spcBef>
              <a:spcAft>
                <a:spcPts val="0"/>
              </a:spcAft>
              <a:buSzPts val="1100"/>
              <a:buChar char="●"/>
            </a:pPr>
            <a:r>
              <a:rPr lang="en"/>
              <a:t>ASL Interpreter from Independent Living Resources Center</a:t>
            </a:r>
            <a:endParaRPr/>
          </a:p>
          <a:p>
            <a:pPr indent="-298450" lvl="0" marL="457200" rtl="0" algn="l">
              <a:lnSpc>
                <a:spcPct val="100000"/>
              </a:lnSpc>
              <a:spcBef>
                <a:spcPts val="0"/>
              </a:spcBef>
              <a:spcAft>
                <a:spcPts val="0"/>
              </a:spcAft>
              <a:buSzPts val="1100"/>
              <a:buChar char="●"/>
            </a:pPr>
            <a:r>
              <a:rPr lang="en"/>
              <a:t>MICOP Interpreter</a:t>
            </a:r>
            <a:endParaRPr/>
          </a:p>
          <a:p>
            <a:pPr indent="-298450" lvl="0" marL="457200" rtl="0" algn="l">
              <a:lnSpc>
                <a:spcPct val="100000"/>
              </a:lnSpc>
              <a:spcBef>
                <a:spcPts val="0"/>
              </a:spcBef>
              <a:spcAft>
                <a:spcPts val="0"/>
              </a:spcAft>
              <a:buSzPts val="1100"/>
              <a:buChar char="●"/>
            </a:pPr>
            <a:r>
              <a:rPr lang="en">
                <a:solidFill>
                  <a:schemeClr val="dk1"/>
                </a:solidFill>
              </a:rPr>
              <a:t>Stephen Heraldo / Heraldo Creative Studios </a:t>
            </a:r>
            <a:endParaRPr>
              <a:solidFill>
                <a:schemeClr val="dk1"/>
              </a:solidFill>
            </a:endParaRPr>
          </a:p>
          <a:p>
            <a:pPr indent="-298450" lvl="0" marL="457200" rtl="0" algn="l">
              <a:lnSpc>
                <a:spcPct val="100000"/>
              </a:lnSpc>
              <a:spcBef>
                <a:spcPts val="0"/>
              </a:spcBef>
              <a:spcAft>
                <a:spcPts val="0"/>
              </a:spcAft>
              <a:buSzPts val="1100"/>
              <a:buChar char="●"/>
            </a:pPr>
            <a:r>
              <a:rPr lang="en"/>
              <a:t>Buenoz Diaz Mexican Grill</a:t>
            </a:r>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Cuesta College Culinary Department</a:t>
            </a:r>
            <a:endParaRPr>
              <a:solidFill>
                <a:schemeClr val="dk1"/>
              </a:solidFill>
            </a:endParaRPr>
          </a:p>
          <a:p>
            <a:pPr indent="-298450" lvl="0" marL="457200" rtl="0" algn="l">
              <a:lnSpc>
                <a:spcPct val="100000"/>
              </a:lnSpc>
              <a:spcBef>
                <a:spcPts val="0"/>
              </a:spcBef>
              <a:spcAft>
                <a:spcPts val="0"/>
              </a:spcAft>
              <a:buSzPts val="1100"/>
              <a:buChar char="●"/>
            </a:pPr>
            <a:r>
              <a:rPr lang="en"/>
              <a:t>Banda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Honored Guests</a:t>
            </a:r>
            <a:endParaRPr/>
          </a:p>
          <a:p>
            <a:pPr indent="-298450" lvl="0" marL="457200" rtl="0" algn="l">
              <a:lnSpc>
                <a:spcPct val="100000"/>
              </a:lnSpc>
              <a:spcBef>
                <a:spcPts val="0"/>
              </a:spcBef>
              <a:spcAft>
                <a:spcPts val="0"/>
              </a:spcAft>
              <a:buSzPts val="1100"/>
              <a:buChar char="●"/>
            </a:pPr>
            <a:r>
              <a:rPr lang="en" sz="900">
                <a:solidFill>
                  <a:schemeClr val="dk1"/>
                </a:solidFill>
              </a:rPr>
              <a:t>Mona Tucker</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Arcenio Lopez, MICOP</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Sarait Martinez, Centro Binacional </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 sz="900">
                <a:solidFill>
                  <a:schemeClr val="dk1"/>
                </a:solidFill>
              </a:rPr>
              <a:t>Clarisa Reyes-Becerra, Centro Binacional </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 sz="900">
                <a:solidFill>
                  <a:schemeClr val="dk1"/>
                </a:solidFill>
              </a:rPr>
              <a:t>Estela Hernandez, Centro Binacional </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 sz="900">
                <a:solidFill>
                  <a:schemeClr val="dk1"/>
                </a:solidFill>
              </a:rPr>
              <a:t>Amalia Bernardo, Centro Binacional </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Rita Casaverde, Diversity Coalition of San Luis Obispo County</a:t>
            </a:r>
            <a:endParaRPr sz="900">
              <a:solidFill>
                <a:schemeClr val="dk1"/>
              </a:solidFill>
            </a:endParaRPr>
          </a:p>
          <a:p>
            <a:pPr indent="-298450" lvl="0" marL="457200" rtl="0" algn="l">
              <a:lnSpc>
                <a:spcPct val="100000"/>
              </a:lnSpc>
              <a:spcBef>
                <a:spcPts val="0"/>
              </a:spcBef>
              <a:spcAft>
                <a:spcPts val="0"/>
              </a:spcAft>
              <a:buClr>
                <a:schemeClr val="dk1"/>
              </a:buClr>
              <a:buSzPts val="1100"/>
              <a:buChar char="●"/>
            </a:pPr>
            <a:r>
              <a:rPr lang="en" sz="900">
                <a:solidFill>
                  <a:schemeClr val="dk1"/>
                </a:solidFill>
              </a:rPr>
              <a:t>Dr. Penny Borenstein, County of San Luis Obispo Public Health Department</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Demetrio Morales-Salazar, County of San Luis Obispo Public Health Department</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Jen Miller, County of San Luis Obispo Public Health Department</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Abby Lassen, County of San Luis Obispo Public Health Department</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Joyce Tseng, County of San Luis Obispo Public Health Department</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Jose Guzman. Community Health Center</a:t>
            </a:r>
            <a:endParaRPr sz="900">
              <a:solidFill>
                <a:schemeClr val="dk1"/>
              </a:solidFill>
            </a:endParaRPr>
          </a:p>
          <a:p>
            <a:pPr indent="-298450" lvl="0" marL="457200" rtl="0" algn="l">
              <a:lnSpc>
                <a:spcPct val="100000"/>
              </a:lnSpc>
              <a:spcBef>
                <a:spcPts val="0"/>
              </a:spcBef>
              <a:spcAft>
                <a:spcPts val="0"/>
              </a:spcAft>
              <a:buSzPts val="1100"/>
              <a:buChar char="●"/>
            </a:pPr>
            <a:r>
              <a:rPr lang="en" sz="900">
                <a:solidFill>
                  <a:schemeClr val="dk1"/>
                </a:solidFill>
              </a:rPr>
              <a:t>San Luis Obispo County Supervisor Dawn Ortiz-Legg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1200"/>
              </a:spcAft>
              <a:buSzPts val="1100"/>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1100"/>
              <a:buNone/>
            </a:pPr>
            <a:r>
              <a:rPr lang="en" sz="1200">
                <a:solidFill>
                  <a:schemeClr val="dk1"/>
                </a:solidFill>
                <a:latin typeface="Calibri"/>
                <a:ea typeface="Calibri"/>
                <a:cs typeface="Calibri"/>
                <a:sym typeface="Calibri"/>
              </a:rPr>
              <a:t>Silvano / MICOP</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rPr lang="en" sz="1200">
                <a:solidFill>
                  <a:schemeClr val="dk1"/>
                </a:solidFill>
                <a:latin typeface="Calibri"/>
                <a:ea typeface="Calibri"/>
                <a:cs typeface="Calibri"/>
                <a:sym typeface="Calibri"/>
              </a:rPr>
              <a:t>Específicamente, los participantes que informaron que su ciudad (municipio) de origen era Cochoapa el Grande, Guerrero, migraron a ubicaciones en el norte del condado (Paso Robles, Atascadero, San Miguel, Shandon y Templeton). Además, todas las personas que reportaron ser de San Martín Peras (municipio de Oaxaca) migraron a localidades del sur del condado (Nipomo y Arroyo Grande).</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1200"/>
              </a:spcAft>
              <a:buSzPts val="1100"/>
              <a:buNone/>
            </a:pPr>
            <a:r>
              <a:rPr lang="en" sz="1200">
                <a:solidFill>
                  <a:schemeClr val="dk1"/>
                </a:solidFill>
                <a:latin typeface="Calibri"/>
                <a:ea typeface="Calibri"/>
                <a:cs typeface="Calibri"/>
                <a:sym typeface="Calibri"/>
              </a:rPr>
              <a:t>Specifically, participants who reported their sending city (municipio) as Cochoapa el Grande</a:t>
            </a:r>
            <a:r>
              <a:rPr lang="en" sz="1200" u="sng">
                <a:solidFill>
                  <a:srgbClr val="008080"/>
                </a:solidFill>
                <a:latin typeface="Calibri"/>
                <a:ea typeface="Calibri"/>
                <a:cs typeface="Calibri"/>
                <a:sym typeface="Calibri"/>
              </a:rPr>
              <a:t>, Guerrero</a:t>
            </a:r>
            <a:r>
              <a:rPr lang="en" sz="1200">
                <a:solidFill>
                  <a:schemeClr val="dk1"/>
                </a:solidFill>
                <a:latin typeface="Calibri"/>
                <a:ea typeface="Calibri"/>
                <a:cs typeface="Calibri"/>
                <a:sym typeface="Calibri"/>
              </a:rPr>
              <a:t> migrated to locations in North County (Paso Robles, Atascadero, San Miguel, Shandon, and Templeton). In addition, individuals who reported being from San Martín Peras (municipio</a:t>
            </a:r>
            <a:r>
              <a:rPr lang="en" sz="1200" u="sng">
                <a:solidFill>
                  <a:srgbClr val="008080"/>
                </a:solidFill>
                <a:latin typeface="Calibri"/>
                <a:ea typeface="Calibri"/>
                <a:cs typeface="Calibri"/>
                <a:sym typeface="Calibri"/>
              </a:rPr>
              <a:t> in Oaxaca</a:t>
            </a:r>
            <a:r>
              <a:rPr lang="en" sz="1200">
                <a:solidFill>
                  <a:schemeClr val="dk1"/>
                </a:solidFill>
                <a:latin typeface="Calibri"/>
                <a:ea typeface="Calibri"/>
                <a:cs typeface="Calibri"/>
                <a:sym typeface="Calibri"/>
              </a:rPr>
              <a:t>) all migrated to locations in South County (Nipomo and Arroyo Grande).</a:t>
            </a:r>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1100"/>
              <a:buNone/>
            </a:pPr>
            <a:r>
              <a:rPr lang="en" sz="1200">
                <a:solidFill>
                  <a:schemeClr val="dk1"/>
                </a:solidFill>
                <a:latin typeface="Calibri"/>
                <a:ea typeface="Calibri"/>
                <a:cs typeface="Calibri"/>
                <a:sym typeface="Calibri"/>
              </a:rPr>
              <a:t>Silvano / MICOP</a:t>
            </a:r>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Mario</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SzPts val="1100"/>
              <a:buNone/>
            </a:pPr>
            <a:r>
              <a:rPr lang="en" sz="1200">
                <a:solidFill>
                  <a:schemeClr val="dk1"/>
                </a:solidFill>
                <a:latin typeface="Calibri"/>
                <a:ea typeface="Calibri"/>
                <a:cs typeface="Calibri"/>
                <a:sym typeface="Calibri"/>
              </a:rPr>
              <a:t>None of them had been traditionally homeless, although crowded conditions affected nearly all of the families in the study.</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Families bear the burden of poor access to affordable housing.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SzPts val="1100"/>
              <a:buNone/>
            </a:pPr>
            <a:r>
              <a:rPr lang="en" sz="1200">
                <a:solidFill>
                  <a:schemeClr val="dk1"/>
                </a:solidFill>
                <a:latin typeface="Calibri"/>
                <a:ea typeface="Calibri"/>
                <a:cs typeface="Calibri"/>
                <a:sym typeface="Calibri"/>
              </a:rPr>
              <a:t>Overcrowding is evident in the fact that respondents live in households with up to 14 people and, on average, share a household of seven people in two bedrooms.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rPr lang="en" sz="1200">
                <a:solidFill>
                  <a:schemeClr val="dk1"/>
                </a:solidFill>
                <a:latin typeface="Calibri"/>
                <a:ea typeface="Calibri"/>
                <a:cs typeface="Calibri"/>
                <a:sym typeface="Calibri"/>
              </a:rPr>
              <a:t>Ninguno de ellos se había quedado tradicionalmente sin hogar, aunque las condiciones de hacinamiento afectaron a casi todas las familias del estudio.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rPr lang="en" sz="1200">
                <a:solidFill>
                  <a:schemeClr val="dk1"/>
                </a:solidFill>
                <a:latin typeface="Calibri"/>
                <a:ea typeface="Calibri"/>
                <a:cs typeface="Calibri"/>
                <a:sym typeface="Calibri"/>
              </a:rPr>
              <a:t>Las familias soportan la carga del escaso acceso a viviendas asequibles.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El hacinamiento es evidente en el hecho de que los encuestados viven en viviendas con hasta 14 personas y, en promedio, comparten un hogar de siete personas en dos dormitorios.</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Mario</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Mario</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Individuals were less likely to use an emergency room (9%), traditional healthcare (8%), or private doctor (4%).</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1200"/>
              </a:spcAft>
              <a:buClr>
                <a:schemeClr val="dk1"/>
              </a:buClr>
              <a:buSzPts val="1100"/>
              <a:buFont typeface="Arial"/>
              <a:buNone/>
            </a:pPr>
            <a:r>
              <a:rPr lang="en" sz="1200">
                <a:solidFill>
                  <a:schemeClr val="dk1"/>
                </a:solidFill>
                <a:latin typeface="Calibri"/>
                <a:ea typeface="Calibri"/>
                <a:cs typeface="Calibri"/>
                <a:sym typeface="Calibri"/>
              </a:rPr>
              <a:t>Los individuos eran menos propensos a usar una sala de emergencias (9%), salud tradicional (8%) o médico privado (4%).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Mario</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Many community members already have at least one family member using full Medi-Cal (47%).</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Some people have also used Medi-Cal emergency coverage (20%) and Medi-Cal coverage for pregnant people (25%). None of the participants indicated they had purchased private health insurance, such as those available on the state's health care marketplace, such as Covered CA.</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Muchos miembros de la comunidad ya tienen al menos un miembro de la familia que utiliza Medi-Cal completo (47%).</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1200"/>
              </a:spcAft>
              <a:buClr>
                <a:schemeClr val="dk1"/>
              </a:buClr>
              <a:buSzPts val="1100"/>
              <a:buFont typeface="Arial"/>
              <a:buNone/>
            </a:pPr>
            <a:r>
              <a:rPr lang="en" sz="1200">
                <a:solidFill>
                  <a:schemeClr val="dk1"/>
                </a:solidFill>
                <a:latin typeface="Calibri"/>
                <a:ea typeface="Calibri"/>
                <a:cs typeface="Calibri"/>
                <a:sym typeface="Calibri"/>
              </a:rPr>
              <a:t>Algunas personas también han utilizado la cobertura de emergencia de Medi-Cal (20%) y la cobertura de Medi-Cal para personas embarazadas (25%). Ninguno de los participantes indicó haber comprado un seguro de salud privado, como los disponibles en el mercado de atención médica del estado, como Covered CA.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Mario</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rPr lang="en"/>
              <a:t>Almost all indicated that they cannot (&gt;99%) access medical care at some point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Casi todos indicaron que no (&gt;99%) pueden acceso a la atención médica en algún momento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SzPts val="1100"/>
              <a:buNone/>
            </a:pPr>
            <a:r>
              <a:rPr lang="en" sz="1200">
                <a:latin typeface="Calibri"/>
                <a:ea typeface="Calibri"/>
                <a:cs typeface="Calibri"/>
                <a:sym typeface="Calibri"/>
              </a:rPr>
              <a:t>Conflicto con las horas disponibles del proveedor</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b="1" lang="en" sz="1200">
                <a:latin typeface="Calibri"/>
                <a:ea typeface="Calibri"/>
                <a:cs typeface="Calibri"/>
                <a:sym typeface="Calibri"/>
              </a:rPr>
              <a:t>25%</a:t>
            </a:r>
            <a:endParaRPr b="1"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No puede conseguir el cuidado de los niños</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19%</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No puede ausentarse del trabajo</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16%</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No se disponía de servicios de interpretación</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15%</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No calificas</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12%</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Miedo a la autoridad migratoria</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9%</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Situación migratoria</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9%</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Miedo a la policía </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7%</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El personal del proveedor es irrespetuoso</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4%</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latin typeface="Calibri"/>
                <a:ea typeface="Calibri"/>
                <a:cs typeface="Calibri"/>
                <a:sym typeface="Calibri"/>
              </a:rPr>
              <a:t>Sin barreras</a:t>
            </a:r>
            <a:endParaRPr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&lt;1%</a:t>
            </a:r>
            <a:endParaRPr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Mario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Silvano/MICOP</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Mario</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sz="1200">
                <a:latin typeface="Calibri"/>
                <a:ea typeface="Calibri"/>
                <a:cs typeface="Calibri"/>
                <a:sym typeface="Calibri"/>
              </a:rPr>
              <a:t>Silvano / MICOP</a:t>
            </a:r>
            <a:endParaRPr b="1" sz="12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sz="12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Eventos comunitarios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b="1" lang="en" sz="1200">
                <a:latin typeface="Calibri"/>
                <a:ea typeface="Calibri"/>
                <a:cs typeface="Calibri"/>
                <a:sym typeface="Calibri"/>
              </a:rPr>
              <a:t>22%</a:t>
            </a:r>
            <a:endParaRPr b="1"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Cita con el proveedor</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22%</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Charlas educativas en el trabajo</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18%</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Amigos y familiares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12%</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Líderes comunitarios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11%</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Escuela infantil</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8%</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Dibujos con palabras e ilustraciones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7%</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Sitio web en español o lengua indígena</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5%</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Reuniones con trabajadores de salud comunitarios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3%</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latin typeface="Calibri"/>
                <a:ea typeface="Calibri"/>
                <a:cs typeface="Calibri"/>
                <a:sym typeface="Calibri"/>
              </a:rPr>
              <a:t>Revistas</a:t>
            </a:r>
            <a:endParaRPr b="1" sz="1200">
              <a:latin typeface="Calibri"/>
              <a:ea typeface="Calibri"/>
              <a:cs typeface="Calibri"/>
              <a:sym typeface="Calibri"/>
            </a:endParaRPr>
          </a:p>
          <a:p>
            <a:pPr indent="0" lvl="0" marL="0" rtl="0" algn="ctr">
              <a:lnSpc>
                <a:spcPct val="100000"/>
              </a:lnSpc>
              <a:spcBef>
                <a:spcPts val="0"/>
              </a:spcBef>
              <a:spcAft>
                <a:spcPts val="0"/>
              </a:spcAft>
              <a:buSzPts val="1100"/>
              <a:buNone/>
            </a:pPr>
            <a:r>
              <a:rPr lang="en" sz="1200">
                <a:latin typeface="Calibri"/>
                <a:ea typeface="Calibri"/>
                <a:cs typeface="Calibri"/>
                <a:sym typeface="Calibri"/>
              </a:rPr>
              <a:t>1%</a:t>
            </a:r>
            <a:endParaRPr sz="12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Silvano</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Almost all respondents reported having access to running water with standard plumbing (94%) and a full kitchen (96%).</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Of those who reported problems with water (34%), the majority lived in Paso Robles (56%), followed by San Miguel (26%), Nipomo (8%), Atascadero (4%), Shandon (3%) , Arroyo Grande (2%) and Templeton (2%).</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Although respondents reported having access to water and the majority had access to clean, good quality water, almost three-quarters of the sample (73%) relied on bottled water for daily consumption and use.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Estimated across the entire sample for the entire indigenous Latino population, this means that the community is purchasing 1.7 million gallons of water each year, leading to higher cost and greater impact on the environment through the use of water bottles individual plastic.</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Casi todos los encuestados informaron tener acceso a agua corriente con plomería estándar (94%) y una cocina completa (96%).</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De los que reportaron problemas con el agua (34%), la mayoría vivía en Paso Robles (56%), seguido de San Miguel (26%), Nipomo (8%), Atascadero (4%), Shandon (3%), Arroyo Grande (2%) y Templeton (2%).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A pesar de que los encuestados informaron tener acceso al agua y la mayoría tenía acceso a agua limpia y de buena calidad, casi tres cuartas partes de la muestra (73%) dependían del agua embotellada para el consumo y uso diario. </a:t>
            </a:r>
            <a:endParaRPr sz="12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200">
                <a:solidFill>
                  <a:schemeClr val="dk1"/>
                </a:solidFill>
                <a:latin typeface="Calibri"/>
                <a:ea typeface="Calibri"/>
                <a:cs typeface="Calibri"/>
                <a:sym typeface="Calibri"/>
              </a:rPr>
              <a:t>Estimado en toda la muestra para toda la población indígena latina, esto significa que la comunidad está comprando 1.7 millones de galones de agua cada año, lo que lleva a un mayor costo y un mayor impacto en el medio ambiente mediante el uso de botellas de agua de plástico individuales.</a:t>
            </a:r>
            <a:endParaRPr sz="1400">
              <a:solidFill>
                <a:schemeClr val="dk1"/>
              </a:solidFill>
              <a:latin typeface="Lato"/>
              <a:ea typeface="Lato"/>
              <a:cs typeface="Lato"/>
              <a:sym typeface="Lato"/>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Joel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Joel</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Joel</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Joel</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Joel</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Silvano / Mario / Joel</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27"/>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 name="Shape 11"/>
        <p:cNvGrpSpPr/>
        <p:nvPr/>
      </p:nvGrpSpPr>
      <p:grpSpPr>
        <a:xfrm>
          <a:off x="0" y="0"/>
          <a:ext cx="0" cy="0"/>
          <a:chOff x="0" y="0"/>
          <a:chExt cx="0" cy="0"/>
        </a:xfrm>
      </p:grpSpPr>
      <p:cxnSp>
        <p:nvCxnSpPr>
          <p:cNvPr id="12" name="Google Shape;12;p2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13" name="Google Shape;13;p28"/>
          <p:cNvSpPr txBox="1"/>
          <p:nvPr>
            <p:ph type="title"/>
          </p:nvPr>
        </p:nvSpPr>
        <p:spPr>
          <a:xfrm>
            <a:off x="319500" y="936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4" name="Google Shape;14;p28"/>
          <p:cNvSpPr txBox="1"/>
          <p:nvPr>
            <p:ph idx="1" type="body"/>
          </p:nvPr>
        </p:nvSpPr>
        <p:spPr>
          <a:xfrm>
            <a:off x="319500" y="1846804"/>
            <a:ext cx="2808000" cy="2806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 name="Google Shape;15;p2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6" name="Shape 16"/>
        <p:cNvGrpSpPr/>
        <p:nvPr/>
      </p:nvGrpSpPr>
      <p:grpSpPr>
        <a:xfrm>
          <a:off x="0" y="0"/>
          <a:ext cx="0" cy="0"/>
          <a:chOff x="0" y="0"/>
          <a:chExt cx="0" cy="0"/>
        </a:xfrm>
      </p:grpSpPr>
      <p:cxnSp>
        <p:nvCxnSpPr>
          <p:cNvPr id="17" name="Google Shape;17;p29"/>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29"/>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9" name="Google Shape;19;p2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20" name="Google Shape;20;p29"/>
          <p:cNvSpPr txBox="1"/>
          <p:nvPr>
            <p:ph type="ctrTitle"/>
          </p:nvPr>
        </p:nvSpPr>
        <p:spPr>
          <a:xfrm>
            <a:off x="2371725" y="630225"/>
            <a:ext cx="6331500" cy="1542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1" name="Google Shape;21;p29"/>
          <p:cNvSpPr txBox="1"/>
          <p:nvPr>
            <p:ph idx="1" type="subTitle"/>
          </p:nvPr>
        </p:nvSpPr>
        <p:spPr>
          <a:xfrm>
            <a:off x="2390267" y="3238450"/>
            <a:ext cx="6331500" cy="1241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22" name="Google Shape;22;p29"/>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cxnSp>
        <p:nvCxnSpPr>
          <p:cNvPr id="24" name="Google Shape;24;p30"/>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5" name="Google Shape;25;p30"/>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6" name="Google Shape;26;p3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7" name="Google Shape;27;p30"/>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8" name="Google Shape;28;p30"/>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9" name="Google Shape;29;p30"/>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cxnSp>
        <p:nvCxnSpPr>
          <p:cNvPr id="31" name="Google Shape;31;p31"/>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2" name="Google Shape;32;p31"/>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3" name="Google Shape;33;p3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4" name="Google Shape;34;p3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5" name="Google Shape;35;p31"/>
          <p:cNvSpPr txBox="1"/>
          <p:nvPr>
            <p:ph idx="1" type="body"/>
          </p:nvPr>
        </p:nvSpPr>
        <p:spPr>
          <a:xfrm>
            <a:off x="2400303"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p31"/>
          <p:cNvSpPr txBox="1"/>
          <p:nvPr>
            <p:ph idx="2" type="body"/>
          </p:nvPr>
        </p:nvSpPr>
        <p:spPr>
          <a:xfrm>
            <a:off x="5650572" y="1602675"/>
            <a:ext cx="3071400" cy="3002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3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32"/>
          <p:cNvSpPr txBox="1"/>
          <p:nvPr>
            <p:ph type="title"/>
          </p:nvPr>
        </p:nvSpPr>
        <p:spPr>
          <a:xfrm>
            <a:off x="303300" y="411575"/>
            <a:ext cx="8520600" cy="639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0" name="Google Shape;40;p3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1" name="Shape 41"/>
        <p:cNvGrpSpPr/>
        <p:nvPr/>
      </p:nvGrpSpPr>
      <p:grpSpPr>
        <a:xfrm>
          <a:off x="0" y="0"/>
          <a:ext cx="0" cy="0"/>
          <a:chOff x="0" y="0"/>
          <a:chExt cx="0" cy="0"/>
        </a:xfrm>
      </p:grpSpPr>
      <p:cxnSp>
        <p:nvCxnSpPr>
          <p:cNvPr id="42" name="Google Shape;42;p3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3" name="Google Shape;43;p33"/>
          <p:cNvSpPr txBox="1"/>
          <p:nvPr>
            <p:ph type="title"/>
          </p:nvPr>
        </p:nvSpPr>
        <p:spPr>
          <a:xfrm>
            <a:off x="283103" y="712141"/>
            <a:ext cx="6244200" cy="3835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44" name="Google Shape;44;p33"/>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34"/>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 name="Google Shape;47;p3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34"/>
          <p:cNvSpPr txBox="1"/>
          <p:nvPr>
            <p:ph type="title"/>
          </p:nvPr>
        </p:nvSpPr>
        <p:spPr>
          <a:xfrm>
            <a:off x="265500" y="1397350"/>
            <a:ext cx="4045200" cy="13182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1"/>
              </a:buClr>
              <a:buSzPts val="3600"/>
              <a:buNone/>
              <a:defRPr sz="36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49" name="Google Shape;49;p34"/>
          <p:cNvSpPr txBox="1"/>
          <p:nvPr>
            <p:ph idx="1" type="subTitle"/>
          </p:nvPr>
        </p:nvSpPr>
        <p:spPr>
          <a:xfrm>
            <a:off x="265500" y="2735371"/>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3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51" name="Google Shape;51;p34"/>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cxnSp>
        <p:nvCxnSpPr>
          <p:cNvPr id="53" name="Google Shape;53;p35"/>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4" name="Google Shape;54;p3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5" name="Google Shape;55;p35"/>
          <p:cNvSpPr txBox="1"/>
          <p:nvPr>
            <p:ph idx="1" type="body"/>
          </p:nvPr>
        </p:nvSpPr>
        <p:spPr>
          <a:xfrm>
            <a:off x="328017" y="4226025"/>
            <a:ext cx="8388600" cy="3936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6" name="Google Shape;56;p3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7" name="Shape 57"/>
        <p:cNvGrpSpPr/>
        <p:nvPr/>
      </p:nvGrpSpPr>
      <p:grpSpPr>
        <a:xfrm>
          <a:off x="0" y="0"/>
          <a:ext cx="0" cy="0"/>
          <a:chOff x="0" y="0"/>
          <a:chExt cx="0" cy="0"/>
        </a:xfrm>
      </p:grpSpPr>
      <p:cxnSp>
        <p:nvCxnSpPr>
          <p:cNvPr id="58" name="Google Shape;58;p36"/>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9" name="Google Shape;59;p36"/>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0" name="Google Shape;60;p36"/>
          <p:cNvSpPr txBox="1"/>
          <p:nvPr>
            <p:ph hasCustomPrompt="1" type="title"/>
          </p:nvPr>
        </p:nvSpPr>
        <p:spPr>
          <a:xfrm>
            <a:off x="853950" y="1304850"/>
            <a:ext cx="74361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lnSpc>
                <a:spcPct val="100000"/>
              </a:lnSpc>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1" name="Google Shape;61;p36"/>
          <p:cNvSpPr txBox="1"/>
          <p:nvPr>
            <p:ph idx="1" type="body"/>
          </p:nvPr>
        </p:nvSpPr>
        <p:spPr>
          <a:xfrm>
            <a:off x="853950" y="2919450"/>
            <a:ext cx="74361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2" name="Google Shape;62;p3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000"/>
              <a:buFont typeface="Raleway"/>
              <a:buNone/>
              <a:defRPr b="1" i="0" sz="3000" u="none" cap="none" strike="noStrike">
                <a:solidFill>
                  <a:schemeClr val="dk2"/>
                </a:solidFill>
                <a:latin typeface="Raleway"/>
                <a:ea typeface="Raleway"/>
                <a:cs typeface="Raleway"/>
                <a:sym typeface="Raleway"/>
              </a:defRPr>
            </a:lvl9pPr>
          </a:lstStyle>
          <a:p/>
        </p:txBody>
      </p:sp>
      <p:sp>
        <p:nvSpPr>
          <p:cNvPr id="7" name="Google Shape;7;p26"/>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Lato"/>
              <a:buChar char="●"/>
              <a:defRPr b="0" i="0" sz="1800" u="none" cap="none" strike="noStrike">
                <a:solidFill>
                  <a:schemeClr val="dk2"/>
                </a:solidFill>
                <a:latin typeface="Lato"/>
                <a:ea typeface="Lato"/>
                <a:cs typeface="Lato"/>
                <a:sym typeface="Lato"/>
              </a:defRPr>
            </a:lvl1pPr>
            <a:lvl2pPr indent="-317500" lvl="1" marL="914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2pPr>
            <a:lvl3pPr indent="-317500" lvl="2" marL="1371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3pPr>
            <a:lvl4pPr indent="-317500" lvl="3" marL="1828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4pPr>
            <a:lvl5pPr indent="-317500" lvl="4" marL="22860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5pPr>
            <a:lvl6pPr indent="-317500" lvl="5" marL="27432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6pPr>
            <a:lvl7pPr indent="-317500" lvl="6" marL="32004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7pPr>
            <a:lvl8pPr indent="-317500" lvl="7" marL="36576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8pPr>
            <a:lvl9pPr indent="-317500" lvl="8" marL="4114800" marR="0" rtl="0" algn="l">
              <a:lnSpc>
                <a:spcPct val="115000"/>
              </a:lnSpc>
              <a:spcBef>
                <a:spcPts val="0"/>
              </a:spcBef>
              <a:spcAft>
                <a:spcPts val="0"/>
              </a:spcAft>
              <a:buClr>
                <a:schemeClr val="dk2"/>
              </a:buClr>
              <a:buSzPts val="1400"/>
              <a:buFont typeface="Lato"/>
              <a:buChar char="■"/>
              <a:defRPr b="0" i="0" sz="1400" u="none" cap="none" strike="noStrike">
                <a:solidFill>
                  <a:schemeClr val="dk2"/>
                </a:solidFill>
                <a:latin typeface="Lato"/>
                <a:ea typeface="Lato"/>
                <a:cs typeface="Lato"/>
                <a:sym typeface="Lato"/>
              </a:defRPr>
            </a:lvl9pPr>
          </a:lstStyle>
          <a:p/>
        </p:txBody>
      </p:sp>
      <p:sp>
        <p:nvSpPr>
          <p:cNvPr id="8" name="Google Shape;8;p26"/>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1.png"/><Relationship Id="rId4" Type="http://schemas.openxmlformats.org/officeDocument/2006/relationships/image" Target="../media/image19.jpg"/><Relationship Id="rId11" Type="http://schemas.openxmlformats.org/officeDocument/2006/relationships/image" Target="../media/image22.png"/><Relationship Id="rId10" Type="http://schemas.openxmlformats.org/officeDocument/2006/relationships/image" Target="../media/image10.png"/><Relationship Id="rId9" Type="http://schemas.openxmlformats.org/officeDocument/2006/relationships/image" Target="../media/image7.jpg"/><Relationship Id="rId5" Type="http://schemas.openxmlformats.org/officeDocument/2006/relationships/image" Target="../media/image30.png"/><Relationship Id="rId6" Type="http://schemas.openxmlformats.org/officeDocument/2006/relationships/image" Target="../media/image13.png"/><Relationship Id="rId7" Type="http://schemas.openxmlformats.org/officeDocument/2006/relationships/image" Target="../media/image3.png"/><Relationship Id="rId8"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tinyurl.com/SLOMICSMap" TargetMode="Externa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8.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5.png"/><Relationship Id="rId4" Type="http://schemas.openxmlformats.org/officeDocument/2006/relationships/image" Target="../media/image47.png"/><Relationship Id="rId5" Type="http://schemas.openxmlformats.org/officeDocument/2006/relationships/image" Target="../media/image5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0.jp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
          <p:cNvPicPr preferRelativeResize="0"/>
          <p:nvPr/>
        </p:nvPicPr>
        <p:blipFill rotWithShape="1">
          <a:blip r:embed="rId3">
            <a:alphaModFix/>
          </a:blip>
          <a:srcRect b="0" l="28589" r="33994" t="0"/>
          <a:stretch/>
        </p:blipFill>
        <p:spPr>
          <a:xfrm>
            <a:off x="1" y="0"/>
            <a:ext cx="2406149" cy="5143500"/>
          </a:xfrm>
          <a:prstGeom prst="rect">
            <a:avLst/>
          </a:prstGeom>
          <a:noFill/>
          <a:ln>
            <a:noFill/>
          </a:ln>
        </p:spPr>
      </p:pic>
      <p:sp>
        <p:nvSpPr>
          <p:cNvPr id="68" name="Google Shape;68;p1"/>
          <p:cNvSpPr txBox="1"/>
          <p:nvPr>
            <p:ph idx="4294967295" type="ctrTitle"/>
          </p:nvPr>
        </p:nvSpPr>
        <p:spPr>
          <a:xfrm>
            <a:off x="3263900" y="630238"/>
            <a:ext cx="5880100" cy="322262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3000"/>
              <a:buFont typeface="Raleway"/>
              <a:buNone/>
            </a:pPr>
            <a:r>
              <a:rPr b="1" i="0" lang="en" sz="2400" u="none" cap="none" strike="noStrike">
                <a:solidFill>
                  <a:schemeClr val="dk2"/>
                </a:solidFill>
                <a:latin typeface="Arial"/>
                <a:ea typeface="Arial"/>
                <a:cs typeface="Arial"/>
                <a:sym typeface="Arial"/>
              </a:rPr>
              <a:t>Encuesta de Demografía y Salud de La Comunidad Indígena </a:t>
            </a:r>
            <a:r>
              <a:rPr lang="en" sz="2400">
                <a:latin typeface="Arial"/>
                <a:ea typeface="Arial"/>
                <a:cs typeface="Arial"/>
                <a:sym typeface="Arial"/>
              </a:rPr>
              <a:t>Mexicana</a:t>
            </a:r>
            <a:r>
              <a:rPr b="1" i="0" lang="en" sz="2400" u="none" cap="none" strike="noStrike">
                <a:solidFill>
                  <a:schemeClr val="dk2"/>
                </a:solidFill>
                <a:latin typeface="Arial"/>
                <a:ea typeface="Arial"/>
                <a:cs typeface="Arial"/>
                <a:sym typeface="Arial"/>
              </a:rPr>
              <a:t> in San Luis Obispo County </a:t>
            </a:r>
            <a:endParaRPr b="1" i="0" sz="2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3000"/>
              <a:buFont typeface="Raleway"/>
              <a:buNone/>
            </a:pPr>
            <a:r>
              <a:t/>
            </a:r>
            <a:endParaRPr b="1" i="0" sz="2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2"/>
              </a:buClr>
              <a:buSzPts val="3000"/>
              <a:buFont typeface="Raleway"/>
              <a:buNone/>
            </a:pPr>
            <a:r>
              <a:rPr b="1" i="0" lang="en" sz="2400" u="none" cap="none" strike="noStrike">
                <a:solidFill>
                  <a:srgbClr val="0045BF"/>
                </a:solidFill>
                <a:latin typeface="Arial"/>
                <a:ea typeface="Arial"/>
                <a:cs typeface="Arial"/>
                <a:sym typeface="Arial"/>
              </a:rPr>
              <a:t>Survey of Demographics and Health among the </a:t>
            </a:r>
            <a:r>
              <a:rPr lang="en" sz="2400">
                <a:solidFill>
                  <a:srgbClr val="0045BF"/>
                </a:solidFill>
                <a:latin typeface="Arial"/>
                <a:ea typeface="Arial"/>
                <a:cs typeface="Arial"/>
                <a:sym typeface="Arial"/>
              </a:rPr>
              <a:t>Mexican</a:t>
            </a:r>
            <a:r>
              <a:rPr b="1" i="0" lang="en" sz="2400" u="none" cap="none" strike="noStrike">
                <a:solidFill>
                  <a:srgbClr val="0045BF"/>
                </a:solidFill>
                <a:latin typeface="Arial"/>
                <a:ea typeface="Arial"/>
                <a:cs typeface="Arial"/>
                <a:sym typeface="Arial"/>
              </a:rPr>
              <a:t> Indigenous Community in San Luis Obispo County</a:t>
            </a:r>
            <a:endParaRPr b="1" i="0" sz="2400" u="none" cap="none" strike="noStrike">
              <a:solidFill>
                <a:srgbClr val="0045BF"/>
              </a:solidFill>
              <a:latin typeface="Arial"/>
              <a:ea typeface="Arial"/>
              <a:cs typeface="Arial"/>
              <a:sym typeface="Arial"/>
            </a:endParaRPr>
          </a:p>
        </p:txBody>
      </p:sp>
      <p:sp>
        <p:nvSpPr>
          <p:cNvPr id="69" name="Google Shape;69;p1"/>
          <p:cNvSpPr txBox="1"/>
          <p:nvPr>
            <p:ph idx="4294967295" type="subTitle"/>
          </p:nvPr>
        </p:nvSpPr>
        <p:spPr>
          <a:xfrm>
            <a:off x="3176588" y="3238500"/>
            <a:ext cx="5967412" cy="1241425"/>
          </a:xfrm>
          <a:prstGeom prst="rect">
            <a:avLst/>
          </a:prstGeom>
          <a:noFill/>
          <a:ln>
            <a:noFill/>
          </a:ln>
        </p:spPr>
        <p:txBody>
          <a:bodyPr anchorCtr="0" anchor="b" bIns="91425" lIns="91425" spcFirstLastPara="1" rIns="91425" wrap="square" tIns="91425">
            <a:normAutofit/>
          </a:bodyPr>
          <a:lstStyle/>
          <a:p>
            <a:pPr indent="0" lvl="0" marL="0" marR="0" rtl="0" algn="l">
              <a:lnSpc>
                <a:spcPct val="115000"/>
              </a:lnSpc>
              <a:spcBef>
                <a:spcPts val="0"/>
              </a:spcBef>
              <a:spcAft>
                <a:spcPts val="0"/>
              </a:spcAft>
              <a:buClr>
                <a:schemeClr val="dk2"/>
              </a:buClr>
              <a:buSzPts val="1800"/>
              <a:buFont typeface="Lato"/>
              <a:buNone/>
            </a:pPr>
            <a:r>
              <a:rPr b="0" i="0" lang="en" sz="1800" u="none" cap="none" strike="noStrike">
                <a:solidFill>
                  <a:schemeClr val="dk2"/>
                </a:solidFill>
                <a:latin typeface="Arial"/>
                <a:ea typeface="Arial"/>
                <a:cs typeface="Arial"/>
                <a:sym typeface="Arial"/>
              </a:rPr>
              <a:t>21 Febrero 2024 / </a:t>
            </a:r>
            <a:r>
              <a:rPr b="0" i="0" lang="en" sz="1800" u="none" cap="none" strike="noStrike">
                <a:solidFill>
                  <a:srgbClr val="0045BF"/>
                </a:solidFill>
                <a:latin typeface="Arial"/>
                <a:ea typeface="Arial"/>
                <a:cs typeface="Arial"/>
                <a:sym typeface="Arial"/>
              </a:rPr>
              <a:t>21 February 2024</a:t>
            </a:r>
            <a:endParaRPr/>
          </a:p>
          <a:p>
            <a:pPr indent="0" lvl="0" marL="0" marR="0" rtl="0" algn="l">
              <a:lnSpc>
                <a:spcPct val="115000"/>
              </a:lnSpc>
              <a:spcBef>
                <a:spcPts val="0"/>
              </a:spcBef>
              <a:spcAft>
                <a:spcPts val="0"/>
              </a:spcAft>
              <a:buClr>
                <a:schemeClr val="dk2"/>
              </a:buClr>
              <a:buSzPts val="1800"/>
              <a:buFont typeface="Lato"/>
              <a:buNone/>
            </a:pPr>
            <a:r>
              <a:rPr b="0" i="0" lang="en" sz="1800" u="none" cap="none" strike="noStrike">
                <a:solidFill>
                  <a:schemeClr val="dk2"/>
                </a:solidFill>
                <a:latin typeface="Arial"/>
                <a:ea typeface="Arial"/>
                <a:cs typeface="Arial"/>
                <a:sym typeface="Arial"/>
              </a:rPr>
              <a:t>San Luis Obispo County Department of Health</a:t>
            </a:r>
            <a:endParaRPr b="0" i="0" sz="1800" u="none" cap="none" strike="noStrik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2"/>
          <p:cNvSpPr txBox="1"/>
          <p:nvPr>
            <p:ph idx="4294967295" type="title"/>
          </p:nvPr>
        </p:nvSpPr>
        <p:spPr>
          <a:xfrm>
            <a:off x="0" y="576263"/>
            <a:ext cx="8313738"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latin typeface="Arial"/>
                <a:ea typeface="Arial"/>
                <a:cs typeface="Arial"/>
                <a:sym typeface="Arial"/>
              </a:rPr>
              <a:t>Equípo / </a:t>
            </a:r>
            <a:r>
              <a:rPr lang="en">
                <a:solidFill>
                  <a:srgbClr val="0045BF"/>
                </a:solidFill>
                <a:latin typeface="Arial"/>
                <a:ea typeface="Arial"/>
                <a:cs typeface="Arial"/>
                <a:sym typeface="Arial"/>
              </a:rPr>
              <a:t>Team</a:t>
            </a:r>
            <a:endParaRPr>
              <a:solidFill>
                <a:srgbClr val="0045BF"/>
              </a:solidFill>
              <a:latin typeface="Arial"/>
              <a:ea typeface="Arial"/>
              <a:cs typeface="Arial"/>
              <a:sym typeface="Arial"/>
            </a:endParaRPr>
          </a:p>
        </p:txBody>
      </p:sp>
      <p:sp>
        <p:nvSpPr>
          <p:cNvPr id="75" name="Google Shape;75;p2"/>
          <p:cNvSpPr txBox="1"/>
          <p:nvPr>
            <p:ph idx="4294967295" type="title"/>
          </p:nvPr>
        </p:nvSpPr>
        <p:spPr>
          <a:xfrm>
            <a:off x="0" y="2978150"/>
            <a:ext cx="8315325"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latin typeface="Arial"/>
                <a:ea typeface="Arial"/>
                <a:cs typeface="Arial"/>
                <a:sym typeface="Arial"/>
              </a:rPr>
              <a:t>Muchas gracias a / </a:t>
            </a:r>
            <a:r>
              <a:rPr lang="en">
                <a:solidFill>
                  <a:srgbClr val="0045BF"/>
                </a:solidFill>
                <a:latin typeface="Arial"/>
                <a:ea typeface="Arial"/>
                <a:cs typeface="Arial"/>
                <a:sym typeface="Arial"/>
              </a:rPr>
              <a:t>Special thanks to</a:t>
            </a:r>
            <a:endParaRPr>
              <a:solidFill>
                <a:srgbClr val="0045BF"/>
              </a:solidFill>
              <a:latin typeface="Arial"/>
              <a:ea typeface="Arial"/>
              <a:cs typeface="Arial"/>
              <a:sym typeface="Arial"/>
            </a:endParaRPr>
          </a:p>
        </p:txBody>
      </p:sp>
      <p:pic>
        <p:nvPicPr>
          <p:cNvPr id="76" name="Google Shape;76;p2"/>
          <p:cNvPicPr preferRelativeResize="0"/>
          <p:nvPr/>
        </p:nvPicPr>
        <p:blipFill rotWithShape="1">
          <a:blip r:embed="rId3">
            <a:alphaModFix/>
          </a:blip>
          <a:srcRect b="37811" l="24680" r="25948" t="38076"/>
          <a:stretch/>
        </p:blipFill>
        <p:spPr>
          <a:xfrm>
            <a:off x="3241575" y="3810050"/>
            <a:ext cx="2312923" cy="635399"/>
          </a:xfrm>
          <a:prstGeom prst="rect">
            <a:avLst/>
          </a:prstGeom>
          <a:noFill/>
          <a:ln>
            <a:noFill/>
          </a:ln>
        </p:spPr>
      </p:pic>
      <p:pic>
        <p:nvPicPr>
          <p:cNvPr id="77" name="Google Shape;77;p2"/>
          <p:cNvPicPr preferRelativeResize="0"/>
          <p:nvPr/>
        </p:nvPicPr>
        <p:blipFill rotWithShape="1">
          <a:blip r:embed="rId4">
            <a:alphaModFix/>
          </a:blip>
          <a:srcRect b="30220" l="0" r="0" t="32655"/>
          <a:stretch/>
        </p:blipFill>
        <p:spPr>
          <a:xfrm>
            <a:off x="1565588" y="3921382"/>
            <a:ext cx="1389725" cy="412719"/>
          </a:xfrm>
          <a:prstGeom prst="rect">
            <a:avLst/>
          </a:prstGeom>
          <a:noFill/>
          <a:ln>
            <a:noFill/>
          </a:ln>
        </p:spPr>
      </p:pic>
      <p:pic>
        <p:nvPicPr>
          <p:cNvPr id="78" name="Google Shape;78;p2"/>
          <p:cNvPicPr preferRelativeResize="0"/>
          <p:nvPr/>
        </p:nvPicPr>
        <p:blipFill rotWithShape="1">
          <a:blip r:embed="rId5">
            <a:alphaModFix/>
          </a:blip>
          <a:srcRect b="0" l="0" r="0" t="0"/>
          <a:stretch/>
        </p:blipFill>
        <p:spPr>
          <a:xfrm>
            <a:off x="6370413" y="3844159"/>
            <a:ext cx="1208000" cy="567155"/>
          </a:xfrm>
          <a:prstGeom prst="rect">
            <a:avLst/>
          </a:prstGeom>
          <a:noFill/>
          <a:ln>
            <a:noFill/>
          </a:ln>
        </p:spPr>
      </p:pic>
      <p:grpSp>
        <p:nvGrpSpPr>
          <p:cNvPr id="79" name="Google Shape;79;p2"/>
          <p:cNvGrpSpPr/>
          <p:nvPr/>
        </p:nvGrpSpPr>
        <p:grpSpPr>
          <a:xfrm>
            <a:off x="796629" y="1373575"/>
            <a:ext cx="7550742" cy="1297100"/>
            <a:chOff x="943363" y="1373575"/>
            <a:chExt cx="7550742" cy="1297100"/>
          </a:xfrm>
        </p:grpSpPr>
        <p:pic>
          <p:nvPicPr>
            <p:cNvPr id="80" name="Google Shape;80;p2"/>
            <p:cNvPicPr preferRelativeResize="0"/>
            <p:nvPr/>
          </p:nvPicPr>
          <p:blipFill rotWithShape="1">
            <a:blip r:embed="rId6">
              <a:alphaModFix/>
            </a:blip>
            <a:srcRect b="0" l="0" r="0" t="0"/>
            <a:stretch/>
          </p:blipFill>
          <p:spPr>
            <a:xfrm>
              <a:off x="3942308" y="1373575"/>
              <a:ext cx="1297100" cy="1297100"/>
            </a:xfrm>
            <a:prstGeom prst="rect">
              <a:avLst/>
            </a:prstGeom>
            <a:noFill/>
            <a:ln>
              <a:noFill/>
            </a:ln>
          </p:spPr>
        </p:pic>
        <p:pic>
          <p:nvPicPr>
            <p:cNvPr id="81" name="Google Shape;81;p2"/>
            <p:cNvPicPr preferRelativeResize="0"/>
            <p:nvPr/>
          </p:nvPicPr>
          <p:blipFill rotWithShape="1">
            <a:blip r:embed="rId7">
              <a:alphaModFix/>
            </a:blip>
            <a:srcRect b="0" l="0" r="0" t="0"/>
            <a:stretch/>
          </p:blipFill>
          <p:spPr>
            <a:xfrm>
              <a:off x="2524397" y="1492926"/>
              <a:ext cx="1133975" cy="1058400"/>
            </a:xfrm>
            <a:prstGeom prst="rect">
              <a:avLst/>
            </a:prstGeom>
            <a:noFill/>
            <a:ln>
              <a:noFill/>
            </a:ln>
          </p:spPr>
        </p:pic>
        <p:pic>
          <p:nvPicPr>
            <p:cNvPr id="82" name="Google Shape;82;p2"/>
            <p:cNvPicPr preferRelativeResize="0"/>
            <p:nvPr/>
          </p:nvPicPr>
          <p:blipFill rotWithShape="1">
            <a:blip r:embed="rId8">
              <a:alphaModFix/>
            </a:blip>
            <a:srcRect b="0" l="0" r="0" t="0"/>
            <a:stretch/>
          </p:blipFill>
          <p:spPr>
            <a:xfrm>
              <a:off x="5523344" y="1579650"/>
              <a:ext cx="1389725" cy="791675"/>
            </a:xfrm>
            <a:prstGeom prst="rect">
              <a:avLst/>
            </a:prstGeom>
            <a:noFill/>
            <a:ln>
              <a:noFill/>
            </a:ln>
          </p:spPr>
        </p:pic>
        <p:pic>
          <p:nvPicPr>
            <p:cNvPr id="83" name="Google Shape;83;p2"/>
            <p:cNvPicPr preferRelativeResize="0"/>
            <p:nvPr/>
          </p:nvPicPr>
          <p:blipFill rotWithShape="1">
            <a:blip r:embed="rId9">
              <a:alphaModFix/>
            </a:blip>
            <a:srcRect b="0" l="0" r="0" t="0"/>
            <a:stretch/>
          </p:blipFill>
          <p:spPr>
            <a:xfrm>
              <a:off x="7197005" y="1462250"/>
              <a:ext cx="1297100" cy="1119749"/>
            </a:xfrm>
            <a:prstGeom prst="rect">
              <a:avLst/>
            </a:prstGeom>
            <a:noFill/>
            <a:ln>
              <a:noFill/>
            </a:ln>
          </p:spPr>
        </p:pic>
        <p:pic>
          <p:nvPicPr>
            <p:cNvPr id="84" name="Google Shape;84;p2"/>
            <p:cNvPicPr preferRelativeResize="0"/>
            <p:nvPr/>
          </p:nvPicPr>
          <p:blipFill rotWithShape="1">
            <a:blip r:embed="rId10">
              <a:alphaModFix/>
            </a:blip>
            <a:srcRect b="0" l="0" r="0" t="0"/>
            <a:stretch/>
          </p:blipFill>
          <p:spPr>
            <a:xfrm>
              <a:off x="943363" y="1373575"/>
              <a:ext cx="1297099" cy="1297099"/>
            </a:xfrm>
            <a:prstGeom prst="rect">
              <a:avLst/>
            </a:prstGeom>
            <a:noFill/>
            <a:ln>
              <a:noFill/>
            </a:ln>
          </p:spPr>
        </p:pic>
      </p:grpSp>
      <p:pic>
        <p:nvPicPr>
          <p:cNvPr id="85" name="Google Shape;85;p2"/>
          <p:cNvPicPr preferRelativeResize="0"/>
          <p:nvPr/>
        </p:nvPicPr>
        <p:blipFill rotWithShape="1">
          <a:blip r:embed="rId11">
            <a:alphaModFix/>
          </a:blip>
          <a:srcRect b="0" l="0" r="0" t="0"/>
          <a:stretch/>
        </p:blipFill>
        <p:spPr>
          <a:xfrm>
            <a:off x="5554488" y="3810050"/>
            <a:ext cx="635400" cy="635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A colorful drawing of a object&#10;&#10;Description automatically generated with medium confidence" id="90" name="Google Shape;90;p3"/>
          <p:cNvPicPr preferRelativeResize="0"/>
          <p:nvPr/>
        </p:nvPicPr>
        <p:blipFill rotWithShape="1">
          <a:blip r:embed="rId3">
            <a:alphaModFix/>
          </a:blip>
          <a:srcRect b="0" l="0" r="0" t="0"/>
          <a:stretch/>
        </p:blipFill>
        <p:spPr>
          <a:xfrm rot="10800000">
            <a:off x="7565375" y="3023934"/>
            <a:ext cx="1337671" cy="1891735"/>
          </a:xfrm>
          <a:prstGeom prst="rect">
            <a:avLst/>
          </a:prstGeom>
          <a:noFill/>
          <a:ln>
            <a:noFill/>
          </a:ln>
        </p:spPr>
      </p:pic>
      <p:pic>
        <p:nvPicPr>
          <p:cNvPr descr="A colorful drawing of a object&#10;&#10;Description automatically generated with medium confidence" id="91" name="Google Shape;91;p3"/>
          <p:cNvPicPr preferRelativeResize="0"/>
          <p:nvPr/>
        </p:nvPicPr>
        <p:blipFill rotWithShape="1">
          <a:blip r:embed="rId3">
            <a:alphaModFix/>
          </a:blip>
          <a:srcRect b="0" l="0" r="0" t="0"/>
          <a:stretch/>
        </p:blipFill>
        <p:spPr>
          <a:xfrm>
            <a:off x="317989" y="224588"/>
            <a:ext cx="1337671" cy="1891735"/>
          </a:xfrm>
          <a:prstGeom prst="rect">
            <a:avLst/>
          </a:prstGeom>
          <a:noFill/>
          <a:ln>
            <a:noFill/>
          </a:ln>
        </p:spPr>
      </p:pic>
      <p:sp>
        <p:nvSpPr>
          <p:cNvPr id="92" name="Google Shape;92;p3"/>
          <p:cNvSpPr txBox="1"/>
          <p:nvPr>
            <p:ph idx="1" type="body"/>
          </p:nvPr>
        </p:nvSpPr>
        <p:spPr>
          <a:xfrm>
            <a:off x="1136879" y="1207717"/>
            <a:ext cx="2994252" cy="3655800"/>
          </a:xfrm>
          <a:prstGeom prst="rect">
            <a:avLst/>
          </a:prstGeom>
          <a:noFill/>
          <a:ln>
            <a:noFill/>
          </a:ln>
        </p:spPr>
        <p:txBody>
          <a:bodyPr anchorCtr="0" anchor="t" bIns="91425" lIns="91425" spcFirstLastPara="1" rIns="91425" wrap="square" tIns="91425">
            <a:normAutofit fontScale="55000" lnSpcReduction="20000"/>
          </a:bodyPr>
          <a:lstStyle/>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El Proyecto trabajaba con una </a:t>
            </a:r>
            <a:r>
              <a:rPr b="1" lang="en" sz="1600">
                <a:latin typeface="Arial"/>
                <a:ea typeface="Arial"/>
                <a:cs typeface="Arial"/>
                <a:sym typeface="Arial"/>
              </a:rPr>
              <a:t>organización</a:t>
            </a:r>
            <a:r>
              <a:rPr b="1" lang="en" sz="1600">
                <a:latin typeface="Arial"/>
                <a:ea typeface="Arial"/>
                <a:cs typeface="Arial"/>
                <a:sym typeface="Arial"/>
              </a:rPr>
              <a:t> comunitario indígena que es parte de la comunidad indígena Mexicana en SLO</a:t>
            </a:r>
            <a:endParaRPr/>
          </a:p>
          <a:p>
            <a:pPr indent="0" lvl="0" marL="0" marR="0" rtl="0" algn="l">
              <a:lnSpc>
                <a:spcPct val="115000"/>
              </a:lnSpc>
              <a:spcBef>
                <a:spcPts val="0"/>
              </a:spcBef>
              <a:spcAft>
                <a:spcPts val="0"/>
              </a:spcAft>
              <a:buClr>
                <a:schemeClr val="dk2"/>
              </a:buClr>
              <a:buSzPct val="125000"/>
              <a:buFont typeface="Arial"/>
              <a:buNone/>
            </a:pPr>
            <a:r>
              <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Personal </a:t>
            </a:r>
            <a:r>
              <a:rPr b="1" lang="en" sz="1600">
                <a:latin typeface="Arial"/>
                <a:ea typeface="Arial"/>
                <a:cs typeface="Arial"/>
                <a:sym typeface="Arial"/>
              </a:rPr>
              <a:t>trilingüe</a:t>
            </a:r>
            <a:r>
              <a:rPr b="1" lang="en" sz="1600">
                <a:latin typeface="Arial"/>
                <a:ea typeface="Arial"/>
                <a:cs typeface="Arial"/>
                <a:sym typeface="Arial"/>
              </a:rPr>
              <a:t> de MICOP entrevistaron a 325 residentes indígenas mexicanos en el norte y el sur del condado entre abril y agosto de 2023</a:t>
            </a:r>
            <a:endParaRPr/>
          </a:p>
          <a:p>
            <a:pPr indent="0" lvl="0" marL="0" marR="0" rtl="0" algn="l">
              <a:lnSpc>
                <a:spcPct val="115000"/>
              </a:lnSpc>
              <a:spcBef>
                <a:spcPts val="0"/>
              </a:spcBef>
              <a:spcAft>
                <a:spcPts val="0"/>
              </a:spcAft>
              <a:buClr>
                <a:schemeClr val="dk2"/>
              </a:buClr>
              <a:buSzPct val="125000"/>
              <a:buFont typeface="Arial"/>
              <a:buNone/>
            </a:pPr>
            <a:r>
              <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El equipo se </a:t>
            </a:r>
            <a:r>
              <a:rPr b="1" lang="en" sz="1600">
                <a:latin typeface="Arial"/>
                <a:ea typeface="Arial"/>
                <a:cs typeface="Arial"/>
                <a:sym typeface="Arial"/>
              </a:rPr>
              <a:t>juntó</a:t>
            </a:r>
            <a:r>
              <a:rPr b="1" lang="en" sz="1600">
                <a:latin typeface="Arial"/>
                <a:ea typeface="Arial"/>
                <a:cs typeface="Arial"/>
                <a:sym typeface="Arial"/>
              </a:rPr>
              <a:t> cada semana para revisar el progreso y hacer cambios necesarios para captar todas regions del condado</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La </a:t>
            </a:r>
            <a:r>
              <a:rPr b="1" lang="en" sz="1600">
                <a:latin typeface="Arial"/>
                <a:ea typeface="Arial"/>
                <a:cs typeface="Arial"/>
                <a:sym typeface="Arial"/>
              </a:rPr>
              <a:t>metodología</a:t>
            </a:r>
            <a:r>
              <a:rPr b="1" lang="en" sz="1600">
                <a:latin typeface="Arial"/>
                <a:ea typeface="Arial"/>
                <a:cs typeface="Arial"/>
                <a:sym typeface="Arial"/>
              </a:rPr>
              <a:t> </a:t>
            </a:r>
            <a:r>
              <a:rPr b="1" lang="en" sz="1600">
                <a:latin typeface="Arial"/>
                <a:ea typeface="Arial"/>
                <a:cs typeface="Arial"/>
                <a:sym typeface="Arial"/>
              </a:rPr>
              <a:t>principal</a:t>
            </a:r>
            <a:r>
              <a:rPr b="1" lang="en" sz="1600">
                <a:latin typeface="Arial"/>
                <a:ea typeface="Arial"/>
                <a:cs typeface="Arial"/>
                <a:sym typeface="Arial"/>
              </a:rPr>
              <a:t> fue el “snowballing method” en que los trabajadores nos </a:t>
            </a:r>
            <a:r>
              <a:rPr b="1" lang="en" sz="1600">
                <a:latin typeface="Arial"/>
                <a:ea typeface="Arial"/>
                <a:cs typeface="Arial"/>
                <a:sym typeface="Arial"/>
              </a:rPr>
              <a:t>recomienda</a:t>
            </a:r>
            <a:r>
              <a:rPr b="1" lang="en" sz="1600">
                <a:latin typeface="Arial"/>
                <a:ea typeface="Arial"/>
                <a:cs typeface="Arial"/>
                <a:sym typeface="Arial"/>
              </a:rPr>
              <a:t> a otros trabajadores indígenas quienes estaban disponibles a participar</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El </a:t>
            </a:r>
            <a:r>
              <a:rPr b="1" lang="en" sz="1600">
                <a:latin typeface="Arial"/>
                <a:ea typeface="Arial"/>
                <a:cs typeface="Arial"/>
                <a:sym typeface="Arial"/>
              </a:rPr>
              <a:t>éxito</a:t>
            </a:r>
            <a:r>
              <a:rPr b="1" lang="en" sz="1600">
                <a:latin typeface="Arial"/>
                <a:ea typeface="Arial"/>
                <a:cs typeface="Arial"/>
                <a:sym typeface="Arial"/>
              </a:rPr>
              <a:t> del </a:t>
            </a:r>
            <a:r>
              <a:rPr b="1" lang="en" sz="1600">
                <a:latin typeface="Arial"/>
                <a:ea typeface="Arial"/>
                <a:cs typeface="Arial"/>
                <a:sym typeface="Arial"/>
              </a:rPr>
              <a:t>proyecto</a:t>
            </a:r>
            <a:r>
              <a:rPr b="1" lang="en" sz="1600">
                <a:latin typeface="Arial"/>
                <a:ea typeface="Arial"/>
                <a:cs typeface="Arial"/>
                <a:sym typeface="Arial"/>
              </a:rPr>
              <a:t> </a:t>
            </a:r>
            <a:r>
              <a:rPr b="1" lang="en" sz="1600">
                <a:latin typeface="Arial"/>
                <a:ea typeface="Arial"/>
                <a:cs typeface="Arial"/>
                <a:sym typeface="Arial"/>
              </a:rPr>
              <a:t>dependía</a:t>
            </a:r>
            <a:r>
              <a:rPr b="1" lang="en" sz="1600">
                <a:latin typeface="Arial"/>
                <a:ea typeface="Arial"/>
                <a:cs typeface="Arial"/>
                <a:sym typeface="Arial"/>
              </a:rPr>
              <a:t> en las relaciones de confianza que tiene el MICOP con la comunidad indígena mexicana</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t/>
            </a:r>
            <a:endParaRPr b="1" sz="1600">
              <a:latin typeface="Arial"/>
              <a:ea typeface="Arial"/>
              <a:cs typeface="Arial"/>
              <a:sym typeface="Arial"/>
            </a:endParaRPr>
          </a:p>
          <a:p>
            <a:pPr indent="0" lvl="0" marL="0" marR="0" rtl="0" algn="l">
              <a:lnSpc>
                <a:spcPct val="115000"/>
              </a:lnSpc>
              <a:spcBef>
                <a:spcPts val="0"/>
              </a:spcBef>
              <a:spcAft>
                <a:spcPts val="0"/>
              </a:spcAft>
              <a:buClr>
                <a:schemeClr val="dk2"/>
              </a:buClr>
              <a:buSzPct val="125000"/>
              <a:buFont typeface="Arial"/>
              <a:buNone/>
            </a:pPr>
            <a:r>
              <a:rPr b="1" lang="en" sz="1600">
                <a:latin typeface="Arial"/>
                <a:ea typeface="Arial"/>
                <a:cs typeface="Arial"/>
                <a:sym typeface="Arial"/>
              </a:rPr>
              <a:t>Para honorar esta confianza, los hallazgos preliminares se compartieron en un evento comunitario mixteco en octubre de 2023</a:t>
            </a:r>
            <a:endParaRPr sz="1600">
              <a:latin typeface="Arial"/>
              <a:ea typeface="Arial"/>
              <a:cs typeface="Arial"/>
              <a:sym typeface="Arial"/>
            </a:endParaRPr>
          </a:p>
          <a:p>
            <a:pPr indent="0" lvl="0" marL="0" rtl="0" algn="l">
              <a:lnSpc>
                <a:spcPct val="100000"/>
              </a:lnSpc>
              <a:spcBef>
                <a:spcPts val="0"/>
              </a:spcBef>
              <a:spcAft>
                <a:spcPts val="0"/>
              </a:spcAft>
              <a:buSzPct val="136363"/>
              <a:buNone/>
            </a:pPr>
            <a:r>
              <a:t/>
            </a:r>
            <a:endParaRPr sz="1600">
              <a:latin typeface="Calibri"/>
              <a:ea typeface="Calibri"/>
              <a:cs typeface="Calibri"/>
              <a:sym typeface="Calibri"/>
            </a:endParaRPr>
          </a:p>
        </p:txBody>
      </p:sp>
      <p:sp>
        <p:nvSpPr>
          <p:cNvPr id="93" name="Google Shape;93;p3"/>
          <p:cNvSpPr txBox="1"/>
          <p:nvPr>
            <p:ph type="title"/>
          </p:nvPr>
        </p:nvSpPr>
        <p:spPr>
          <a:xfrm>
            <a:off x="5012871" y="551873"/>
            <a:ext cx="3085200" cy="475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045BF"/>
                </a:solidFill>
                <a:latin typeface="Arial"/>
                <a:ea typeface="Arial"/>
                <a:cs typeface="Arial"/>
                <a:sym typeface="Arial"/>
              </a:rPr>
              <a:t>Methods</a:t>
            </a:r>
            <a:endParaRPr>
              <a:solidFill>
                <a:srgbClr val="0045BF"/>
              </a:solidFill>
              <a:latin typeface="Arial"/>
              <a:ea typeface="Arial"/>
              <a:cs typeface="Arial"/>
              <a:sym typeface="Arial"/>
            </a:endParaRPr>
          </a:p>
        </p:txBody>
      </p:sp>
      <p:sp>
        <p:nvSpPr>
          <p:cNvPr id="94" name="Google Shape;94;p3"/>
          <p:cNvSpPr txBox="1"/>
          <p:nvPr>
            <p:ph type="title"/>
          </p:nvPr>
        </p:nvSpPr>
        <p:spPr>
          <a:xfrm>
            <a:off x="1136879" y="540631"/>
            <a:ext cx="2808000" cy="4752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Métodos</a:t>
            </a:r>
            <a:endParaRPr>
              <a:latin typeface="Arial"/>
              <a:ea typeface="Arial"/>
              <a:cs typeface="Arial"/>
              <a:sym typeface="Arial"/>
            </a:endParaRPr>
          </a:p>
        </p:txBody>
      </p:sp>
      <p:sp>
        <p:nvSpPr>
          <p:cNvPr id="95" name="Google Shape;95;p3"/>
          <p:cNvSpPr txBox="1"/>
          <p:nvPr>
            <p:ph idx="1" type="body"/>
          </p:nvPr>
        </p:nvSpPr>
        <p:spPr>
          <a:xfrm>
            <a:off x="5012871" y="1191675"/>
            <a:ext cx="2917218" cy="3655800"/>
          </a:xfrm>
          <a:prstGeom prst="rect">
            <a:avLst/>
          </a:prstGeom>
          <a:noFill/>
          <a:ln>
            <a:noFill/>
          </a:ln>
        </p:spPr>
        <p:txBody>
          <a:bodyPr anchorCtr="0" anchor="t" bIns="91425" lIns="91425" spcFirstLastPara="1" rIns="91425" wrap="square" tIns="91425">
            <a:normAutofit fontScale="55000" lnSpcReduction="20000"/>
          </a:bodyPr>
          <a:lstStyle/>
          <a:p>
            <a:pPr indent="0" lvl="0" marL="0" rtl="0" algn="l">
              <a:lnSpc>
                <a:spcPct val="115000"/>
              </a:lnSpc>
              <a:spcBef>
                <a:spcPts val="0"/>
              </a:spcBef>
              <a:spcAft>
                <a:spcPts val="0"/>
              </a:spcAft>
              <a:buClr>
                <a:schemeClr val="dk2"/>
              </a:buClr>
              <a:buSzPct val="125000"/>
              <a:buFont typeface="Arial"/>
              <a:buNone/>
            </a:pPr>
            <a:r>
              <a:rPr b="1" lang="en" sz="1600">
                <a:solidFill>
                  <a:srgbClr val="0045BF"/>
                </a:solidFill>
                <a:latin typeface="Arial"/>
                <a:ea typeface="Arial"/>
                <a:cs typeface="Arial"/>
                <a:sym typeface="Arial"/>
              </a:rPr>
              <a:t>The project worked with an indigenous community-based organization that is part of the Mexican indigenous community in SLO</a:t>
            </a:r>
            <a:endParaRPr/>
          </a:p>
          <a:p>
            <a:pPr indent="0" lvl="0" marL="0" rtl="0" algn="l">
              <a:lnSpc>
                <a:spcPct val="115000"/>
              </a:lnSpc>
              <a:spcBef>
                <a:spcPts val="0"/>
              </a:spcBef>
              <a:spcAft>
                <a:spcPts val="0"/>
              </a:spcAft>
              <a:buClr>
                <a:schemeClr val="dk2"/>
              </a:buClr>
              <a:buSzPct val="125000"/>
              <a:buFont typeface="Arial"/>
              <a:buNone/>
            </a:pPr>
            <a:r>
              <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125000"/>
              <a:buFont typeface="Arial"/>
              <a:buNone/>
            </a:pPr>
            <a:r>
              <a:rPr b="1" lang="en" sz="1600">
                <a:solidFill>
                  <a:srgbClr val="0045BF"/>
                </a:solidFill>
                <a:latin typeface="Arial"/>
                <a:ea typeface="Arial"/>
                <a:cs typeface="Arial"/>
                <a:sym typeface="Arial"/>
              </a:rPr>
              <a:t>Trilingual MICOP staff interviewed 325 Mexican Indigenous residents in the north and south regions of the county between April and August 2023</a:t>
            </a:r>
            <a:endParaRPr/>
          </a:p>
          <a:p>
            <a:pPr indent="0" lvl="0" marL="0" rtl="0" algn="l">
              <a:lnSpc>
                <a:spcPct val="115000"/>
              </a:lnSpc>
              <a:spcBef>
                <a:spcPts val="0"/>
              </a:spcBef>
              <a:spcAft>
                <a:spcPts val="0"/>
              </a:spcAft>
              <a:buClr>
                <a:schemeClr val="dk2"/>
              </a:buClr>
              <a:buSzPct val="125000"/>
              <a:buFont typeface="Arial"/>
              <a:buNone/>
            </a:pPr>
            <a:r>
              <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125000"/>
              <a:buFont typeface="Arial"/>
              <a:buNone/>
            </a:pPr>
            <a:r>
              <a:rPr b="1" lang="en" sz="1600">
                <a:solidFill>
                  <a:srgbClr val="0045BF"/>
                </a:solidFill>
                <a:latin typeface="Arial"/>
                <a:ea typeface="Arial"/>
                <a:cs typeface="Arial"/>
                <a:sym typeface="Arial"/>
              </a:rPr>
              <a:t>The team met weekly to review progress and make adjustments in order to capture all regions of the county</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125000"/>
              <a:buFont typeface="Arial"/>
              <a:buNone/>
            </a:pPr>
            <a:r>
              <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SzPct val="125000"/>
              <a:buNone/>
            </a:pPr>
            <a:r>
              <a:rPr b="1" lang="en" sz="1600">
                <a:solidFill>
                  <a:srgbClr val="0045BF"/>
                </a:solidFill>
                <a:latin typeface="Arial"/>
                <a:ea typeface="Arial"/>
                <a:cs typeface="Arial"/>
                <a:sym typeface="Arial"/>
              </a:rPr>
              <a:t>The principal contact method was the snowballing methodology in which interviewed workers recommended other indigenous workers willing to participate</a:t>
            </a:r>
            <a:endParaRPr/>
          </a:p>
          <a:p>
            <a:pPr indent="0" lvl="0" marL="0" rtl="0" algn="l">
              <a:lnSpc>
                <a:spcPct val="115000"/>
              </a:lnSpc>
              <a:spcBef>
                <a:spcPts val="0"/>
              </a:spcBef>
              <a:spcAft>
                <a:spcPts val="0"/>
              </a:spcAft>
              <a:buSzPct val="125000"/>
              <a:buNone/>
            </a:pPr>
            <a:r>
              <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SzPct val="125000"/>
              <a:buNone/>
            </a:pPr>
            <a:r>
              <a:rPr b="1" lang="en" sz="1600">
                <a:solidFill>
                  <a:srgbClr val="0045BF"/>
                </a:solidFill>
                <a:latin typeface="Arial"/>
                <a:ea typeface="Arial"/>
                <a:cs typeface="Arial"/>
                <a:sym typeface="Arial"/>
              </a:rPr>
              <a:t>The success of the project relied on the existing  relationships of trust that MICOP has with the Mexican indigenous community</a:t>
            </a:r>
            <a:endParaRPr/>
          </a:p>
          <a:p>
            <a:pPr indent="0" lvl="0" marL="0" rtl="0" algn="l">
              <a:lnSpc>
                <a:spcPct val="115000"/>
              </a:lnSpc>
              <a:spcBef>
                <a:spcPts val="0"/>
              </a:spcBef>
              <a:spcAft>
                <a:spcPts val="0"/>
              </a:spcAft>
              <a:buClr>
                <a:schemeClr val="dk2"/>
              </a:buClr>
              <a:buSzPct val="125000"/>
              <a:buFont typeface="Arial"/>
              <a:buNone/>
            </a:pPr>
            <a:r>
              <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125000"/>
              <a:buFont typeface="Arial"/>
              <a:buNone/>
            </a:pPr>
            <a:r>
              <a:rPr b="1" lang="en" sz="1600">
                <a:solidFill>
                  <a:srgbClr val="0045BF"/>
                </a:solidFill>
                <a:latin typeface="Arial"/>
                <a:ea typeface="Arial"/>
                <a:cs typeface="Arial"/>
                <a:sym typeface="Arial"/>
              </a:rPr>
              <a:t>To honor that trust, preliminary findings were shared at a Mixtec community event in October 2023 </a:t>
            </a:r>
            <a:endParaRPr sz="1600">
              <a:solidFill>
                <a:srgbClr val="0045B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4"/>
          <p:cNvSpPr txBox="1"/>
          <p:nvPr>
            <p:ph idx="4294967295" type="title"/>
          </p:nvPr>
        </p:nvSpPr>
        <p:spPr>
          <a:xfrm>
            <a:off x="1018667" y="227599"/>
            <a:ext cx="2808288" cy="474663"/>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Origen e idioma</a:t>
            </a:r>
            <a:endParaRPr>
              <a:latin typeface="Arial"/>
              <a:ea typeface="Arial"/>
              <a:cs typeface="Arial"/>
              <a:sym typeface="Arial"/>
            </a:endParaRPr>
          </a:p>
        </p:txBody>
      </p:sp>
      <p:sp>
        <p:nvSpPr>
          <p:cNvPr id="101" name="Google Shape;101;p4"/>
          <p:cNvSpPr txBox="1"/>
          <p:nvPr>
            <p:ph idx="4294967295" type="body"/>
          </p:nvPr>
        </p:nvSpPr>
        <p:spPr>
          <a:xfrm>
            <a:off x="942466" y="1428332"/>
            <a:ext cx="2808288" cy="3656012"/>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800"/>
              <a:buNone/>
            </a:pPr>
            <a:r>
              <a:rPr lang="en" sz="1500">
                <a:latin typeface="Arial"/>
                <a:ea typeface="Arial"/>
                <a:cs typeface="Arial"/>
                <a:sym typeface="Arial"/>
              </a:rPr>
              <a:t>La </a:t>
            </a:r>
            <a:r>
              <a:rPr b="1" lang="en" sz="1500">
                <a:latin typeface="Arial"/>
                <a:ea typeface="Arial"/>
                <a:cs typeface="Arial"/>
                <a:sym typeface="Arial"/>
              </a:rPr>
              <a:t>mayoría residen en el norte del condado (82%)</a:t>
            </a:r>
            <a:r>
              <a:rPr lang="en" sz="1500">
                <a:latin typeface="Arial"/>
                <a:ea typeface="Arial"/>
                <a:cs typeface="Arial"/>
                <a:sym typeface="Arial"/>
              </a:rPr>
              <a:t>, incluidos Paso Robles (53%) y San Miguel (23%)</a:t>
            </a:r>
            <a:endParaRPr sz="1500">
              <a:latin typeface="Arial"/>
              <a:ea typeface="Arial"/>
              <a:cs typeface="Arial"/>
              <a:sym typeface="Arial"/>
            </a:endParaRPr>
          </a:p>
          <a:p>
            <a:pPr indent="0" lvl="0" marL="0" rtl="0" algn="l">
              <a:lnSpc>
                <a:spcPct val="100000"/>
              </a:lnSpc>
              <a:spcBef>
                <a:spcPts val="0"/>
              </a:spcBef>
              <a:spcAft>
                <a:spcPts val="0"/>
              </a:spcAft>
              <a:buSzPts val="1800"/>
              <a:buNone/>
            </a:pPr>
            <a:r>
              <a:t/>
            </a:r>
            <a:endParaRPr sz="1500">
              <a:latin typeface="Arial"/>
              <a:ea typeface="Arial"/>
              <a:cs typeface="Arial"/>
              <a:sym typeface="Arial"/>
            </a:endParaRPr>
          </a:p>
          <a:p>
            <a:pPr indent="0" lvl="0" marL="0" rtl="0" algn="l">
              <a:lnSpc>
                <a:spcPct val="100000"/>
              </a:lnSpc>
              <a:spcBef>
                <a:spcPts val="0"/>
              </a:spcBef>
              <a:spcAft>
                <a:spcPts val="0"/>
              </a:spcAft>
              <a:buSzPts val="1800"/>
              <a:buNone/>
            </a:pPr>
            <a:r>
              <a:rPr lang="en" sz="1500">
                <a:latin typeface="Arial"/>
                <a:ea typeface="Arial"/>
                <a:cs typeface="Arial"/>
                <a:sym typeface="Arial"/>
              </a:rPr>
              <a:t>Casi toda la gente son de Guerrero (81%) y Oaxaca (17%)  y </a:t>
            </a:r>
            <a:r>
              <a:rPr b="1" lang="en" sz="1500">
                <a:latin typeface="Arial"/>
                <a:ea typeface="Arial"/>
                <a:cs typeface="Arial"/>
                <a:sym typeface="Arial"/>
              </a:rPr>
              <a:t>más de 100 diferentes pueblos</a:t>
            </a:r>
            <a:endParaRPr b="1" sz="1500">
              <a:latin typeface="Arial"/>
              <a:ea typeface="Arial"/>
              <a:cs typeface="Arial"/>
              <a:sym typeface="Arial"/>
            </a:endParaRPr>
          </a:p>
          <a:p>
            <a:pPr indent="0" lvl="0" marL="0" rtl="0" algn="l">
              <a:lnSpc>
                <a:spcPct val="100000"/>
              </a:lnSpc>
              <a:spcBef>
                <a:spcPts val="0"/>
              </a:spcBef>
              <a:spcAft>
                <a:spcPts val="0"/>
              </a:spcAft>
              <a:buSzPts val="1800"/>
              <a:buNone/>
            </a:pPr>
            <a:r>
              <a:t/>
            </a:r>
            <a:endParaRPr sz="1500">
              <a:latin typeface="Arial"/>
              <a:ea typeface="Arial"/>
              <a:cs typeface="Arial"/>
              <a:sym typeface="Arial"/>
            </a:endParaRPr>
          </a:p>
          <a:p>
            <a:pPr indent="0" lvl="0" marL="0" rtl="0" algn="l">
              <a:lnSpc>
                <a:spcPct val="100000"/>
              </a:lnSpc>
              <a:spcBef>
                <a:spcPts val="0"/>
              </a:spcBef>
              <a:spcAft>
                <a:spcPts val="0"/>
              </a:spcAft>
              <a:buSzPts val="1800"/>
              <a:buNone/>
            </a:pPr>
            <a:r>
              <a:rPr lang="en" sz="1500">
                <a:latin typeface="Arial"/>
                <a:ea typeface="Arial"/>
                <a:cs typeface="Arial"/>
                <a:sym typeface="Arial"/>
              </a:rPr>
              <a:t>La </a:t>
            </a:r>
            <a:r>
              <a:rPr b="1" lang="en" sz="1500">
                <a:latin typeface="Arial"/>
                <a:ea typeface="Arial"/>
                <a:cs typeface="Arial"/>
                <a:sym typeface="Arial"/>
              </a:rPr>
              <a:t>mayoría hablan Mixteco</a:t>
            </a:r>
            <a:r>
              <a:rPr lang="en" sz="1500">
                <a:latin typeface="Arial"/>
                <a:ea typeface="Arial"/>
                <a:cs typeface="Arial"/>
                <a:sym typeface="Arial"/>
              </a:rPr>
              <a:t> en la casa (87%)</a:t>
            </a:r>
            <a:endParaRPr sz="1500">
              <a:latin typeface="Arial"/>
              <a:ea typeface="Arial"/>
              <a:cs typeface="Arial"/>
              <a:sym typeface="Arial"/>
            </a:endParaRPr>
          </a:p>
          <a:p>
            <a:pPr indent="0" lvl="0" marL="0" rtl="0" algn="l">
              <a:lnSpc>
                <a:spcPct val="100000"/>
              </a:lnSpc>
              <a:spcBef>
                <a:spcPts val="0"/>
              </a:spcBef>
              <a:spcAft>
                <a:spcPts val="0"/>
              </a:spcAft>
              <a:buSzPts val="1800"/>
              <a:buNone/>
            </a:pPr>
            <a:r>
              <a:t/>
            </a:r>
            <a:endParaRPr sz="1500">
              <a:latin typeface="Arial"/>
              <a:ea typeface="Arial"/>
              <a:cs typeface="Arial"/>
              <a:sym typeface="Arial"/>
            </a:endParaRPr>
          </a:p>
          <a:p>
            <a:pPr indent="0" lvl="0" marL="0" rtl="0" algn="l">
              <a:lnSpc>
                <a:spcPct val="100000"/>
              </a:lnSpc>
              <a:spcBef>
                <a:spcPts val="0"/>
              </a:spcBef>
              <a:spcAft>
                <a:spcPts val="0"/>
              </a:spcAft>
              <a:buSzPts val="1800"/>
              <a:buNone/>
            </a:pPr>
            <a:r>
              <a:rPr b="1" lang="en" sz="1500">
                <a:latin typeface="Arial"/>
                <a:ea typeface="Arial"/>
                <a:cs typeface="Arial"/>
                <a:sym typeface="Arial"/>
              </a:rPr>
              <a:t>La mayoría ha llegado en los últimos 4 año</a:t>
            </a:r>
            <a:r>
              <a:rPr lang="en" sz="1500">
                <a:latin typeface="Arial"/>
                <a:ea typeface="Arial"/>
                <a:cs typeface="Arial"/>
                <a:sym typeface="Arial"/>
              </a:rPr>
              <a:t>s (60%)</a:t>
            </a:r>
            <a:endParaRPr sz="1500">
              <a:latin typeface="Arial"/>
              <a:ea typeface="Arial"/>
              <a:cs typeface="Arial"/>
              <a:sym typeface="Arial"/>
            </a:endParaRPr>
          </a:p>
          <a:p>
            <a:pPr indent="0" lvl="0" marL="0" rtl="0" algn="l">
              <a:lnSpc>
                <a:spcPct val="100000"/>
              </a:lnSpc>
              <a:spcBef>
                <a:spcPts val="0"/>
              </a:spcBef>
              <a:spcAft>
                <a:spcPts val="0"/>
              </a:spcAft>
              <a:buSzPts val="1800"/>
              <a:buNone/>
            </a:pPr>
            <a:r>
              <a:t/>
            </a:r>
            <a:endParaRPr sz="1600">
              <a:latin typeface="Calibri"/>
              <a:ea typeface="Calibri"/>
              <a:cs typeface="Calibri"/>
              <a:sym typeface="Calibri"/>
            </a:endParaRPr>
          </a:p>
        </p:txBody>
      </p:sp>
      <p:sp>
        <p:nvSpPr>
          <p:cNvPr id="102" name="Google Shape;102;p4"/>
          <p:cNvSpPr txBox="1"/>
          <p:nvPr>
            <p:ph idx="4294967295" type="title"/>
          </p:nvPr>
        </p:nvSpPr>
        <p:spPr>
          <a:xfrm>
            <a:off x="5239758" y="241310"/>
            <a:ext cx="3663610" cy="432955"/>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045BF"/>
                </a:solidFill>
                <a:latin typeface="Arial"/>
                <a:ea typeface="Arial"/>
                <a:cs typeface="Arial"/>
                <a:sym typeface="Arial"/>
              </a:rPr>
              <a:t>Origin and language</a:t>
            </a:r>
            <a:endParaRPr>
              <a:solidFill>
                <a:srgbClr val="0045BF"/>
              </a:solidFill>
              <a:latin typeface="Arial"/>
              <a:ea typeface="Arial"/>
              <a:cs typeface="Arial"/>
              <a:sym typeface="Arial"/>
            </a:endParaRPr>
          </a:p>
        </p:txBody>
      </p:sp>
      <p:sp>
        <p:nvSpPr>
          <p:cNvPr id="103" name="Google Shape;103;p4"/>
          <p:cNvSpPr txBox="1"/>
          <p:nvPr>
            <p:ph idx="4294967295" type="body"/>
          </p:nvPr>
        </p:nvSpPr>
        <p:spPr>
          <a:xfrm>
            <a:off x="5393247" y="1428332"/>
            <a:ext cx="3033712" cy="3656013"/>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Clr>
                <a:schemeClr val="dk2"/>
              </a:buClr>
              <a:buSzPct val="74324"/>
              <a:buFont typeface="Arial"/>
              <a:buNone/>
            </a:pPr>
            <a:r>
              <a:rPr b="1" lang="en" sz="1600">
                <a:solidFill>
                  <a:srgbClr val="0045BF"/>
                </a:solidFill>
                <a:latin typeface="Arial"/>
                <a:ea typeface="Arial"/>
                <a:cs typeface="Arial"/>
                <a:sym typeface="Arial"/>
              </a:rPr>
              <a:t>Most reside in North County</a:t>
            </a:r>
            <a:r>
              <a:rPr lang="en" sz="1600">
                <a:solidFill>
                  <a:srgbClr val="0045BF"/>
                </a:solidFill>
                <a:latin typeface="Arial"/>
                <a:ea typeface="Arial"/>
                <a:cs typeface="Arial"/>
                <a:sym typeface="Arial"/>
              </a:rPr>
              <a:t> (82%), including Paso Robles (53%) and San Miguel (23%)</a:t>
            </a:r>
            <a:endParaRPr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74324"/>
              <a:buFont typeface="Arial"/>
              <a:buNone/>
            </a:pPr>
            <a:r>
              <a:t/>
            </a:r>
            <a:endParaRPr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74324"/>
              <a:buFont typeface="Arial"/>
              <a:buNone/>
            </a:pPr>
            <a:r>
              <a:rPr lang="en" sz="1600">
                <a:solidFill>
                  <a:srgbClr val="0045BF"/>
                </a:solidFill>
                <a:latin typeface="Arial"/>
                <a:ea typeface="Arial"/>
                <a:cs typeface="Arial"/>
                <a:sym typeface="Arial"/>
              </a:rPr>
              <a:t>Almost all the people are from Guerrero (81%) and Oaxaca (17%), from </a:t>
            </a:r>
            <a:r>
              <a:rPr b="1" lang="en" sz="1600">
                <a:solidFill>
                  <a:srgbClr val="0045BF"/>
                </a:solidFill>
                <a:latin typeface="Arial"/>
                <a:ea typeface="Arial"/>
                <a:cs typeface="Arial"/>
                <a:sym typeface="Arial"/>
              </a:rPr>
              <a:t>more than 100 different hometowns</a:t>
            </a:r>
            <a:endParaRPr b="1"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74324"/>
              <a:buFont typeface="Arial"/>
              <a:buNone/>
            </a:pPr>
            <a:r>
              <a:t/>
            </a:r>
            <a:endParaRPr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74324"/>
              <a:buFont typeface="Arial"/>
              <a:buNone/>
            </a:pPr>
            <a:r>
              <a:rPr b="1" lang="en" sz="1600">
                <a:solidFill>
                  <a:srgbClr val="0045BF"/>
                </a:solidFill>
                <a:latin typeface="Arial"/>
                <a:ea typeface="Arial"/>
                <a:cs typeface="Arial"/>
                <a:sym typeface="Arial"/>
              </a:rPr>
              <a:t>Most speak Mixteco</a:t>
            </a:r>
            <a:r>
              <a:rPr lang="en" sz="1600">
                <a:solidFill>
                  <a:srgbClr val="0045BF"/>
                </a:solidFill>
                <a:latin typeface="Arial"/>
                <a:ea typeface="Arial"/>
                <a:cs typeface="Arial"/>
                <a:sym typeface="Arial"/>
              </a:rPr>
              <a:t> at home (87%)</a:t>
            </a:r>
            <a:endParaRPr sz="1600">
              <a:solidFill>
                <a:srgbClr val="0045BF"/>
              </a:solidFill>
              <a:latin typeface="Arial"/>
              <a:ea typeface="Arial"/>
              <a:cs typeface="Arial"/>
              <a:sym typeface="Arial"/>
            </a:endParaRPr>
          </a:p>
          <a:p>
            <a:pPr indent="0" lvl="0" marL="0" rtl="0" algn="l">
              <a:lnSpc>
                <a:spcPct val="115000"/>
              </a:lnSpc>
              <a:spcBef>
                <a:spcPts val="0"/>
              </a:spcBef>
              <a:spcAft>
                <a:spcPts val="0"/>
              </a:spcAft>
              <a:buClr>
                <a:schemeClr val="dk2"/>
              </a:buClr>
              <a:buSzPct val="74324"/>
              <a:buFont typeface="Arial"/>
              <a:buNone/>
            </a:pPr>
            <a:r>
              <a:t/>
            </a:r>
            <a:endParaRPr sz="1600">
              <a:solidFill>
                <a:srgbClr val="0045BF"/>
              </a:solidFill>
              <a:latin typeface="Arial"/>
              <a:ea typeface="Arial"/>
              <a:cs typeface="Arial"/>
              <a:sym typeface="Arial"/>
            </a:endParaRPr>
          </a:p>
          <a:p>
            <a:pPr indent="0" lvl="0" marL="0" rtl="0" algn="l">
              <a:lnSpc>
                <a:spcPct val="100000"/>
              </a:lnSpc>
              <a:spcBef>
                <a:spcPts val="0"/>
              </a:spcBef>
              <a:spcAft>
                <a:spcPts val="0"/>
              </a:spcAft>
              <a:buClr>
                <a:schemeClr val="dk2"/>
              </a:buClr>
              <a:buSzPct val="74324"/>
              <a:buFont typeface="Arial"/>
              <a:buNone/>
            </a:pPr>
            <a:r>
              <a:rPr lang="en" sz="1600">
                <a:solidFill>
                  <a:srgbClr val="0045BF"/>
                </a:solidFill>
                <a:latin typeface="Arial"/>
                <a:ea typeface="Arial"/>
                <a:cs typeface="Arial"/>
                <a:sym typeface="Arial"/>
              </a:rPr>
              <a:t>Most have arrived in the past 4 years (60%)</a:t>
            </a:r>
            <a:endParaRPr sz="1600">
              <a:solidFill>
                <a:srgbClr val="0045BF"/>
              </a:solidFill>
              <a:latin typeface="Arial"/>
              <a:ea typeface="Arial"/>
              <a:cs typeface="Arial"/>
              <a:sym typeface="Arial"/>
            </a:endParaRPr>
          </a:p>
        </p:txBody>
      </p:sp>
      <p:pic>
        <p:nvPicPr>
          <p:cNvPr id="104" name="Google Shape;104;p4"/>
          <p:cNvPicPr preferRelativeResize="0"/>
          <p:nvPr/>
        </p:nvPicPr>
        <p:blipFill rotWithShape="1">
          <a:blip r:embed="rId3">
            <a:alphaModFix/>
          </a:blip>
          <a:srcRect b="0" l="0" r="0" t="0"/>
          <a:stretch/>
        </p:blipFill>
        <p:spPr>
          <a:xfrm>
            <a:off x="554447" y="1516458"/>
            <a:ext cx="187494" cy="369306"/>
          </a:xfrm>
          <a:prstGeom prst="rect">
            <a:avLst/>
          </a:prstGeom>
          <a:noFill/>
          <a:ln>
            <a:noFill/>
          </a:ln>
        </p:spPr>
      </p:pic>
      <p:pic>
        <p:nvPicPr>
          <p:cNvPr id="105" name="Google Shape;105;p4"/>
          <p:cNvPicPr preferRelativeResize="0"/>
          <p:nvPr/>
        </p:nvPicPr>
        <p:blipFill rotWithShape="1">
          <a:blip r:embed="rId3">
            <a:alphaModFix/>
          </a:blip>
          <a:srcRect b="0" l="0" r="0" t="0"/>
          <a:stretch/>
        </p:blipFill>
        <p:spPr>
          <a:xfrm>
            <a:off x="554447" y="2561896"/>
            <a:ext cx="187494" cy="369306"/>
          </a:xfrm>
          <a:prstGeom prst="rect">
            <a:avLst/>
          </a:prstGeom>
          <a:noFill/>
          <a:ln>
            <a:noFill/>
          </a:ln>
        </p:spPr>
      </p:pic>
      <p:pic>
        <p:nvPicPr>
          <p:cNvPr id="106" name="Google Shape;106;p4"/>
          <p:cNvPicPr preferRelativeResize="0"/>
          <p:nvPr/>
        </p:nvPicPr>
        <p:blipFill rotWithShape="1">
          <a:blip r:embed="rId3">
            <a:alphaModFix/>
          </a:blip>
          <a:srcRect b="0" l="0" r="0" t="0"/>
          <a:stretch/>
        </p:blipFill>
        <p:spPr>
          <a:xfrm>
            <a:off x="559493" y="3674493"/>
            <a:ext cx="187494" cy="369306"/>
          </a:xfrm>
          <a:prstGeom prst="rect">
            <a:avLst/>
          </a:prstGeom>
          <a:noFill/>
          <a:ln>
            <a:noFill/>
          </a:ln>
        </p:spPr>
      </p:pic>
      <p:pic>
        <p:nvPicPr>
          <p:cNvPr id="107" name="Google Shape;107;p4"/>
          <p:cNvPicPr preferRelativeResize="0"/>
          <p:nvPr/>
        </p:nvPicPr>
        <p:blipFill rotWithShape="1">
          <a:blip r:embed="rId3">
            <a:alphaModFix/>
          </a:blip>
          <a:srcRect b="0" l="0" r="0" t="0"/>
          <a:stretch/>
        </p:blipFill>
        <p:spPr>
          <a:xfrm>
            <a:off x="559493" y="4367387"/>
            <a:ext cx="187494" cy="369306"/>
          </a:xfrm>
          <a:prstGeom prst="rect">
            <a:avLst/>
          </a:prstGeom>
          <a:noFill/>
          <a:ln>
            <a:noFill/>
          </a:ln>
        </p:spPr>
      </p:pic>
      <p:pic>
        <p:nvPicPr>
          <p:cNvPr id="108" name="Google Shape;108;p4"/>
          <p:cNvPicPr preferRelativeResize="0"/>
          <p:nvPr/>
        </p:nvPicPr>
        <p:blipFill rotWithShape="1">
          <a:blip r:embed="rId3">
            <a:alphaModFix/>
          </a:blip>
          <a:srcRect b="0" l="0" r="0" t="0"/>
          <a:stretch/>
        </p:blipFill>
        <p:spPr>
          <a:xfrm>
            <a:off x="4982907" y="1572689"/>
            <a:ext cx="187494" cy="369306"/>
          </a:xfrm>
          <a:prstGeom prst="rect">
            <a:avLst/>
          </a:prstGeom>
          <a:noFill/>
          <a:ln>
            <a:noFill/>
          </a:ln>
        </p:spPr>
      </p:pic>
      <p:pic>
        <p:nvPicPr>
          <p:cNvPr id="109" name="Google Shape;109;p4"/>
          <p:cNvPicPr preferRelativeResize="0"/>
          <p:nvPr/>
        </p:nvPicPr>
        <p:blipFill rotWithShape="1">
          <a:blip r:embed="rId3">
            <a:alphaModFix/>
          </a:blip>
          <a:srcRect b="0" l="0" r="0" t="0"/>
          <a:stretch/>
        </p:blipFill>
        <p:spPr>
          <a:xfrm>
            <a:off x="4982907" y="2618127"/>
            <a:ext cx="187494" cy="369306"/>
          </a:xfrm>
          <a:prstGeom prst="rect">
            <a:avLst/>
          </a:prstGeom>
          <a:noFill/>
          <a:ln>
            <a:noFill/>
          </a:ln>
        </p:spPr>
      </p:pic>
      <p:pic>
        <p:nvPicPr>
          <p:cNvPr id="110" name="Google Shape;110;p4"/>
          <p:cNvPicPr preferRelativeResize="0"/>
          <p:nvPr/>
        </p:nvPicPr>
        <p:blipFill rotWithShape="1">
          <a:blip r:embed="rId3">
            <a:alphaModFix/>
          </a:blip>
          <a:srcRect b="0" l="0" r="0" t="0"/>
          <a:stretch/>
        </p:blipFill>
        <p:spPr>
          <a:xfrm>
            <a:off x="4987953" y="3730724"/>
            <a:ext cx="187494" cy="369306"/>
          </a:xfrm>
          <a:prstGeom prst="rect">
            <a:avLst/>
          </a:prstGeom>
          <a:noFill/>
          <a:ln>
            <a:noFill/>
          </a:ln>
        </p:spPr>
      </p:pic>
      <p:pic>
        <p:nvPicPr>
          <p:cNvPr id="111" name="Google Shape;111;p4"/>
          <p:cNvPicPr preferRelativeResize="0"/>
          <p:nvPr/>
        </p:nvPicPr>
        <p:blipFill rotWithShape="1">
          <a:blip r:embed="rId3">
            <a:alphaModFix/>
          </a:blip>
          <a:srcRect b="0" l="0" r="0" t="0"/>
          <a:stretch/>
        </p:blipFill>
        <p:spPr>
          <a:xfrm>
            <a:off x="4987953" y="4423618"/>
            <a:ext cx="187494" cy="369306"/>
          </a:xfrm>
          <a:prstGeom prst="rect">
            <a:avLst/>
          </a:prstGeom>
          <a:noFill/>
          <a:ln>
            <a:noFill/>
          </a:ln>
        </p:spPr>
      </p:pic>
      <p:sp>
        <p:nvSpPr>
          <p:cNvPr id="112" name="Google Shape;112;p4"/>
          <p:cNvSpPr txBox="1"/>
          <p:nvPr/>
        </p:nvSpPr>
        <p:spPr>
          <a:xfrm>
            <a:off x="4906707" y="635486"/>
            <a:ext cx="4228523"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100" u="none" cap="none" strike="noStrike">
                <a:solidFill>
                  <a:srgbClr val="0045BF"/>
                </a:solidFill>
                <a:latin typeface="Arial"/>
                <a:ea typeface="Arial"/>
                <a:cs typeface="Arial"/>
                <a:sym typeface="Arial"/>
              </a:rPr>
              <a:t>Mixtec is an ancient language with no linguistic relation to Spanish. It is a language and not a dialect. There are many variants and regional differences. It is a tonal language.</a:t>
            </a:r>
            <a:endParaRPr/>
          </a:p>
        </p:txBody>
      </p:sp>
      <p:sp>
        <p:nvSpPr>
          <p:cNvPr id="113" name="Google Shape;113;p4"/>
          <p:cNvSpPr txBox="1"/>
          <p:nvPr/>
        </p:nvSpPr>
        <p:spPr>
          <a:xfrm>
            <a:off x="475753" y="635486"/>
            <a:ext cx="4199092"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100" u="none" cap="none" strike="noStrike">
                <a:solidFill>
                  <a:srgbClr val="000000"/>
                </a:solidFill>
                <a:latin typeface="Arial"/>
                <a:ea typeface="Arial"/>
                <a:cs typeface="Arial"/>
                <a:sym typeface="Arial"/>
              </a:rPr>
              <a:t>El Mixteco es un idioma </a:t>
            </a:r>
            <a:r>
              <a:rPr lang="en" sz="1100"/>
              <a:t>antiguo</a:t>
            </a:r>
            <a:r>
              <a:rPr b="0" i="0" lang="en" sz="1100" u="none" cap="none" strike="noStrike">
                <a:solidFill>
                  <a:srgbClr val="000000"/>
                </a:solidFill>
                <a:latin typeface="Arial"/>
                <a:ea typeface="Arial"/>
                <a:cs typeface="Arial"/>
                <a:sym typeface="Arial"/>
              </a:rPr>
              <a:t> sin </a:t>
            </a:r>
            <a:r>
              <a:rPr lang="en" sz="1100"/>
              <a:t>relación</a:t>
            </a:r>
            <a:r>
              <a:rPr b="0" i="0" lang="en" sz="1100" u="none" cap="none" strike="noStrike">
                <a:solidFill>
                  <a:srgbClr val="000000"/>
                </a:solidFill>
                <a:latin typeface="Arial"/>
                <a:ea typeface="Arial"/>
                <a:cs typeface="Arial"/>
                <a:sym typeface="Arial"/>
              </a:rPr>
              <a:t> </a:t>
            </a:r>
            <a:r>
              <a:rPr lang="en" sz="1100"/>
              <a:t>lingüística</a:t>
            </a:r>
            <a:r>
              <a:rPr b="0" i="0" lang="en" sz="1100" u="none" cap="none" strike="noStrike">
                <a:solidFill>
                  <a:srgbClr val="000000"/>
                </a:solidFill>
                <a:latin typeface="Arial"/>
                <a:ea typeface="Arial"/>
                <a:cs typeface="Arial"/>
                <a:sym typeface="Arial"/>
              </a:rPr>
              <a:t> con el español. Es </a:t>
            </a:r>
            <a:r>
              <a:rPr lang="en" sz="1100"/>
              <a:t>un</a:t>
            </a:r>
            <a:r>
              <a:rPr b="0" i="0" lang="en" sz="1100" u="none" cap="none" strike="noStrike">
                <a:solidFill>
                  <a:srgbClr val="000000"/>
                </a:solidFill>
                <a:latin typeface="Arial"/>
                <a:ea typeface="Arial"/>
                <a:cs typeface="Arial"/>
                <a:sym typeface="Arial"/>
              </a:rPr>
              <a:t> idioma, no es un dialect. Hay muchas </a:t>
            </a:r>
            <a:r>
              <a:rPr lang="en" sz="1100"/>
              <a:t>variantes</a:t>
            </a:r>
            <a:r>
              <a:rPr b="0" i="0" lang="en" sz="1100" u="none" cap="none" strike="noStrike">
                <a:solidFill>
                  <a:srgbClr val="000000"/>
                </a:solidFill>
                <a:latin typeface="Arial"/>
                <a:ea typeface="Arial"/>
                <a:cs typeface="Arial"/>
                <a:sym typeface="Arial"/>
              </a:rPr>
              <a:t> y diferencias </a:t>
            </a:r>
            <a:r>
              <a:rPr lang="en" sz="1100"/>
              <a:t>regionales</a:t>
            </a:r>
            <a:r>
              <a:rPr b="0" i="0" lang="en" sz="1100" u="none" cap="none" strike="noStrike">
                <a:solidFill>
                  <a:srgbClr val="000000"/>
                </a:solidFill>
                <a:latin typeface="Arial"/>
                <a:ea typeface="Arial"/>
                <a:cs typeface="Arial"/>
                <a:sym typeface="Arial"/>
              </a:rPr>
              <a:t>. Es un idioma tonal.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idx="4294967295" type="title"/>
          </p:nvPr>
        </p:nvSpPr>
        <p:spPr>
          <a:xfrm>
            <a:off x="430209" y="193007"/>
            <a:ext cx="8283575"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latin typeface="Arial"/>
                <a:ea typeface="Arial"/>
                <a:cs typeface="Arial"/>
                <a:sym typeface="Arial"/>
              </a:rPr>
              <a:t>Pueblo y Municípios / </a:t>
            </a:r>
            <a:r>
              <a:rPr lang="en">
                <a:solidFill>
                  <a:srgbClr val="0045BF"/>
                </a:solidFill>
                <a:latin typeface="Arial"/>
                <a:ea typeface="Arial"/>
                <a:cs typeface="Arial"/>
                <a:sym typeface="Arial"/>
              </a:rPr>
              <a:t>Sending Communities </a:t>
            </a:r>
            <a:endParaRPr>
              <a:solidFill>
                <a:srgbClr val="0045BF"/>
              </a:solidFill>
              <a:latin typeface="Arial"/>
              <a:ea typeface="Arial"/>
              <a:cs typeface="Arial"/>
              <a:sym typeface="Arial"/>
            </a:endParaRPr>
          </a:p>
        </p:txBody>
      </p:sp>
      <p:sp>
        <p:nvSpPr>
          <p:cNvPr id="119" name="Google Shape;119;p5"/>
          <p:cNvSpPr txBox="1"/>
          <p:nvPr>
            <p:ph idx="4294967295" type="body"/>
          </p:nvPr>
        </p:nvSpPr>
        <p:spPr>
          <a:xfrm>
            <a:off x="1612230" y="4661568"/>
            <a:ext cx="5919536" cy="288925"/>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 sz="1100">
                <a:latin typeface="Arial"/>
                <a:ea typeface="Arial"/>
                <a:cs typeface="Arial"/>
                <a:sym typeface="Arial"/>
              </a:rPr>
              <a:t>You can view the interactive map on Google My Maps at </a:t>
            </a:r>
            <a:r>
              <a:rPr lang="en" sz="1100" u="sng">
                <a:solidFill>
                  <a:schemeClr val="hlink"/>
                </a:solidFill>
                <a:latin typeface="Arial"/>
                <a:ea typeface="Arial"/>
                <a:cs typeface="Arial"/>
                <a:sym typeface="Arial"/>
                <a:hlinkClick r:id="rId3"/>
              </a:rPr>
              <a:t>http://tinyurl.com/SLOMICSMap</a:t>
            </a:r>
            <a:r>
              <a:rPr lang="en" sz="1100">
                <a:latin typeface="Arial"/>
                <a:ea typeface="Arial"/>
                <a:cs typeface="Arial"/>
                <a:sym typeface="Arial"/>
              </a:rPr>
              <a:t> </a:t>
            </a:r>
            <a:endParaRPr sz="1100">
              <a:latin typeface="Arial"/>
              <a:ea typeface="Arial"/>
              <a:cs typeface="Arial"/>
              <a:sym typeface="Arial"/>
            </a:endParaRPr>
          </a:p>
        </p:txBody>
      </p:sp>
      <p:pic>
        <p:nvPicPr>
          <p:cNvPr id="120" name="Google Shape;120;p5"/>
          <p:cNvPicPr preferRelativeResize="0"/>
          <p:nvPr/>
        </p:nvPicPr>
        <p:blipFill rotWithShape="1">
          <a:blip r:embed="rId4">
            <a:alphaModFix/>
          </a:blip>
          <a:srcRect b="0" l="0" r="0" t="0"/>
          <a:stretch/>
        </p:blipFill>
        <p:spPr>
          <a:xfrm>
            <a:off x="1217644" y="963875"/>
            <a:ext cx="6708707" cy="369769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 name="Shape 124"/>
        <p:cNvGrpSpPr/>
        <p:nvPr/>
      </p:nvGrpSpPr>
      <p:grpSpPr>
        <a:xfrm>
          <a:off x="0" y="0"/>
          <a:ext cx="0" cy="0"/>
          <a:chOff x="0" y="0"/>
          <a:chExt cx="0" cy="0"/>
        </a:xfrm>
      </p:grpSpPr>
      <p:sp>
        <p:nvSpPr>
          <p:cNvPr id="125" name="Google Shape;125;p6"/>
          <p:cNvSpPr txBox="1"/>
          <p:nvPr>
            <p:ph idx="4294967295" type="title"/>
          </p:nvPr>
        </p:nvSpPr>
        <p:spPr>
          <a:xfrm>
            <a:off x="1247274" y="113799"/>
            <a:ext cx="6649452"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66666"/>
              <a:buNone/>
            </a:pPr>
            <a:r>
              <a:rPr lang="en" sz="2000">
                <a:latin typeface="Arial"/>
                <a:ea typeface="Arial"/>
                <a:cs typeface="Arial"/>
                <a:sym typeface="Arial"/>
              </a:rPr>
              <a:t>Pueblos de Origen / </a:t>
            </a:r>
            <a:r>
              <a:rPr lang="en" sz="2000">
                <a:solidFill>
                  <a:srgbClr val="0045BF"/>
                </a:solidFill>
                <a:latin typeface="Arial"/>
                <a:ea typeface="Arial"/>
                <a:cs typeface="Arial"/>
                <a:sym typeface="Arial"/>
              </a:rPr>
              <a:t>Hometowns</a:t>
            </a:r>
            <a:r>
              <a:rPr lang="en" sz="2000">
                <a:latin typeface="Arial"/>
                <a:ea typeface="Arial"/>
                <a:cs typeface="Arial"/>
                <a:sym typeface="Arial"/>
              </a:rPr>
              <a:t>: </a:t>
            </a:r>
            <a:br>
              <a:rPr lang="en" sz="2000">
                <a:latin typeface="Arial"/>
                <a:ea typeface="Arial"/>
                <a:cs typeface="Arial"/>
                <a:sym typeface="Arial"/>
              </a:rPr>
            </a:br>
            <a:r>
              <a:rPr lang="en" sz="2900">
                <a:latin typeface="Arial"/>
                <a:ea typeface="Arial"/>
                <a:cs typeface="Arial"/>
                <a:sym typeface="Arial"/>
              </a:rPr>
              <a:t>Guerrero</a:t>
            </a:r>
            <a:endParaRPr sz="2900">
              <a:latin typeface="Arial"/>
              <a:ea typeface="Arial"/>
              <a:cs typeface="Arial"/>
              <a:sym typeface="Arial"/>
            </a:endParaRPr>
          </a:p>
        </p:txBody>
      </p:sp>
      <p:sp>
        <p:nvSpPr>
          <p:cNvPr id="126" name="Google Shape;126;p6"/>
          <p:cNvSpPr txBox="1"/>
          <p:nvPr>
            <p:ph idx="4294967295" type="body"/>
          </p:nvPr>
        </p:nvSpPr>
        <p:spPr>
          <a:xfrm>
            <a:off x="72189" y="935038"/>
            <a:ext cx="1758950"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Yozondacua Nuevo (3)</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Yucunduta (3)</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La Trinidad (3)</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Zapote (3)</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Cochoapa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Jicayan De Tovar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Joya Real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Ocotepec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Rio Encantador Chiquito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Agustin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Agustin El Viejo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Tierra Blanquita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Zitlaltepec (2)</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Acatepec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Barranca De La Palma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Cahuanana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Calpanapa El Viejo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t/>
            </a:r>
            <a:endParaRPr sz="1000">
              <a:solidFill>
                <a:srgbClr val="000000"/>
              </a:solidFill>
              <a:latin typeface="Calibri"/>
              <a:ea typeface="Calibri"/>
              <a:cs typeface="Calibri"/>
              <a:sym typeface="Calibri"/>
            </a:endParaRPr>
          </a:p>
        </p:txBody>
      </p:sp>
      <p:sp>
        <p:nvSpPr>
          <p:cNvPr id="127" name="Google Shape;127;p6"/>
          <p:cNvSpPr txBox="1"/>
          <p:nvPr>
            <p:ph idx="4294967295" type="body"/>
          </p:nvPr>
        </p:nvSpPr>
        <p:spPr>
          <a:xfrm>
            <a:off x="1984348" y="935038"/>
            <a:ext cx="1555750"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Cascada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Chilapa De Alvarez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Chilpancingo De Los Bravos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Chilpancinguito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Coyul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Cruz Verde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Cuyuxtlahuac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Espino Blanco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Guadalupe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Guadalupe La Joya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Iliatenco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Itia Nivehe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Itia Tio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La Cuarta De Cielo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La Guadalupe Mano De Leon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La Unificada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t/>
            </a:r>
            <a:endParaRPr sz="1000">
              <a:solidFill>
                <a:srgbClr val="000000"/>
              </a:solidFill>
              <a:latin typeface="Calibri"/>
              <a:ea typeface="Calibri"/>
              <a:cs typeface="Calibri"/>
              <a:sym typeface="Calibri"/>
            </a:endParaRPr>
          </a:p>
        </p:txBody>
      </p:sp>
      <p:sp>
        <p:nvSpPr>
          <p:cNvPr id="128" name="Google Shape;128;p6"/>
          <p:cNvSpPr txBox="1"/>
          <p:nvPr>
            <p:ph idx="4294967295" type="body"/>
          </p:nvPr>
        </p:nvSpPr>
        <p:spPr>
          <a:xfrm>
            <a:off x="3693307" y="935038"/>
            <a:ext cx="1630363"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Cochoapa El Grande (111)</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Metlatonoc (21)</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San Lucas (11)</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Cahuañaña (6)</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Ometepec (6)</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Cieneguilla (5)</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Rio Amaca (4)</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San Miguel Del Progreso (4)</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San Pedro El Viejo (4)</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Tlapa De Comonfort (4)</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Yuvinani (4)</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Alcozauca (3)</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La Soledad (3)</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Tierra Blanca (3)</a:t>
            </a:r>
            <a:endParaRPr sz="12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 sz="1200">
                <a:solidFill>
                  <a:srgbClr val="000000"/>
                </a:solidFill>
                <a:latin typeface="Calibri"/>
                <a:ea typeface="Calibri"/>
                <a:cs typeface="Calibri"/>
                <a:sym typeface="Calibri"/>
              </a:rPr>
              <a:t>Yozo Chun (3)</a:t>
            </a:r>
            <a:endParaRPr sz="1000">
              <a:solidFill>
                <a:srgbClr val="000000"/>
              </a:solidFill>
              <a:latin typeface="Calibri"/>
              <a:ea typeface="Calibri"/>
              <a:cs typeface="Calibri"/>
              <a:sym typeface="Calibri"/>
            </a:endParaRPr>
          </a:p>
        </p:txBody>
      </p:sp>
      <p:sp>
        <p:nvSpPr>
          <p:cNvPr id="129" name="Google Shape;129;p6"/>
          <p:cNvSpPr txBox="1"/>
          <p:nvPr>
            <p:ph idx="4294967295" type="body"/>
          </p:nvPr>
        </p:nvSpPr>
        <p:spPr>
          <a:xfrm>
            <a:off x="5476880" y="935038"/>
            <a:ext cx="1690687"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Llano De Metate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Llano De Zacatero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Llano Perdido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Loma Bonita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Loma Canoa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Los Llanos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Los Pinos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Miahuatlán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Ocotequila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Rancho Viejo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Rio Encantador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Luis Acatlan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Marcos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Miguel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Miguel Amoltepec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Miguel Amoltepec El Viejo (1)</a:t>
            </a:r>
            <a:endParaRPr sz="1000">
              <a:solidFill>
                <a:srgbClr val="000000"/>
              </a:solidFill>
              <a:latin typeface="Calibri"/>
              <a:ea typeface="Calibri"/>
              <a:cs typeface="Calibri"/>
              <a:sym typeface="Calibri"/>
            </a:endParaRPr>
          </a:p>
        </p:txBody>
      </p:sp>
      <p:sp>
        <p:nvSpPr>
          <p:cNvPr id="130" name="Google Shape;130;p6"/>
          <p:cNvSpPr txBox="1"/>
          <p:nvPr>
            <p:ph idx="4294967295" type="body"/>
          </p:nvPr>
        </p:nvSpPr>
        <p:spPr>
          <a:xfrm>
            <a:off x="7320777" y="935038"/>
            <a:ext cx="1690687"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Miguel Tejalpan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Miguelito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Rafael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San Sebastian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 Santa Cruz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Temazapa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Tenamazapa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Tlacoachistlahuaca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Tlacoapa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Vista Hermosa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Yoloxochil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Yozodacua (1)</a:t>
            </a:r>
            <a:endParaRPr sz="1200">
              <a:latin typeface="Calibri"/>
              <a:ea typeface="Calibri"/>
              <a:cs typeface="Calibri"/>
              <a:sym typeface="Calibri"/>
            </a:endParaRPr>
          </a:p>
          <a:p>
            <a:pPr indent="0" lvl="0" marL="0" rtl="0" algn="l">
              <a:lnSpc>
                <a:spcPct val="100000"/>
              </a:lnSpc>
              <a:spcBef>
                <a:spcPts val="0"/>
              </a:spcBef>
              <a:spcAft>
                <a:spcPts val="0"/>
              </a:spcAft>
              <a:buClr>
                <a:schemeClr val="dk2"/>
              </a:buClr>
              <a:buSzPts val="1100"/>
              <a:buFont typeface="Arial"/>
              <a:buNone/>
            </a:pPr>
            <a:r>
              <a:rPr lang="en" sz="1200">
                <a:latin typeface="Calibri"/>
                <a:ea typeface="Calibri"/>
                <a:cs typeface="Calibri"/>
                <a:sym typeface="Calibri"/>
              </a:rPr>
              <a:t>Yukunu Kaxin (1)</a:t>
            </a:r>
            <a:endParaRPr sz="1000">
              <a:latin typeface="Calibri"/>
              <a:ea typeface="Calibri"/>
              <a:cs typeface="Calibri"/>
              <a:sym typeface="Calibri"/>
            </a:endParaRPr>
          </a:p>
        </p:txBody>
      </p:sp>
      <p:pic>
        <p:nvPicPr>
          <p:cNvPr descr="A colorful drawing of a boat&#10;&#10;Description automatically generated" id="131" name="Google Shape;131;p6"/>
          <p:cNvPicPr preferRelativeResize="0"/>
          <p:nvPr/>
        </p:nvPicPr>
        <p:blipFill rotWithShape="1">
          <a:blip r:embed="rId3">
            <a:alphaModFix/>
          </a:blip>
          <a:srcRect b="0" l="0" r="0" t="0"/>
          <a:stretch/>
        </p:blipFill>
        <p:spPr>
          <a:xfrm>
            <a:off x="0" y="4473492"/>
            <a:ext cx="1582268" cy="683794"/>
          </a:xfrm>
          <a:prstGeom prst="rect">
            <a:avLst/>
          </a:prstGeom>
          <a:noFill/>
          <a:ln>
            <a:noFill/>
          </a:ln>
        </p:spPr>
      </p:pic>
      <p:pic>
        <p:nvPicPr>
          <p:cNvPr descr="A colorful drawing of a boat&#10;&#10;Description automatically generated" id="132" name="Google Shape;132;p6"/>
          <p:cNvPicPr preferRelativeResize="0"/>
          <p:nvPr/>
        </p:nvPicPr>
        <p:blipFill rotWithShape="1">
          <a:blip r:embed="rId3">
            <a:alphaModFix/>
          </a:blip>
          <a:srcRect b="0" l="0" r="0" t="0"/>
          <a:stretch/>
        </p:blipFill>
        <p:spPr>
          <a:xfrm>
            <a:off x="1863328" y="4473492"/>
            <a:ext cx="1582268" cy="683794"/>
          </a:xfrm>
          <a:prstGeom prst="rect">
            <a:avLst/>
          </a:prstGeom>
          <a:noFill/>
          <a:ln>
            <a:noFill/>
          </a:ln>
        </p:spPr>
      </p:pic>
      <p:pic>
        <p:nvPicPr>
          <p:cNvPr descr="A colorful drawing of a boat&#10;&#10;Description automatically generated" id="133" name="Google Shape;133;p6"/>
          <p:cNvPicPr preferRelativeResize="0"/>
          <p:nvPr/>
        </p:nvPicPr>
        <p:blipFill rotWithShape="1">
          <a:blip r:embed="rId3">
            <a:alphaModFix/>
          </a:blip>
          <a:srcRect b="0" l="0" r="0" t="0"/>
          <a:stretch/>
        </p:blipFill>
        <p:spPr>
          <a:xfrm>
            <a:off x="3726656" y="4473492"/>
            <a:ext cx="1582268" cy="683794"/>
          </a:xfrm>
          <a:prstGeom prst="rect">
            <a:avLst/>
          </a:prstGeom>
          <a:noFill/>
          <a:ln>
            <a:noFill/>
          </a:ln>
        </p:spPr>
      </p:pic>
      <p:pic>
        <p:nvPicPr>
          <p:cNvPr descr="A colorful drawing of a boat&#10;&#10;Description automatically generated" id="134" name="Google Shape;134;p6"/>
          <p:cNvPicPr preferRelativeResize="0"/>
          <p:nvPr/>
        </p:nvPicPr>
        <p:blipFill rotWithShape="1">
          <a:blip r:embed="rId3">
            <a:alphaModFix/>
          </a:blip>
          <a:srcRect b="0" l="0" r="0" t="0"/>
          <a:stretch/>
        </p:blipFill>
        <p:spPr>
          <a:xfrm>
            <a:off x="5589984" y="4473492"/>
            <a:ext cx="1582268" cy="683794"/>
          </a:xfrm>
          <a:prstGeom prst="rect">
            <a:avLst/>
          </a:prstGeom>
          <a:noFill/>
          <a:ln>
            <a:noFill/>
          </a:ln>
        </p:spPr>
      </p:pic>
      <p:pic>
        <p:nvPicPr>
          <p:cNvPr descr="A colorful drawing of a boat&#10;&#10;Description automatically generated" id="135" name="Google Shape;135;p6"/>
          <p:cNvPicPr preferRelativeResize="0"/>
          <p:nvPr/>
        </p:nvPicPr>
        <p:blipFill rotWithShape="1">
          <a:blip r:embed="rId3">
            <a:alphaModFix/>
          </a:blip>
          <a:srcRect b="0" l="0" r="0" t="0"/>
          <a:stretch/>
        </p:blipFill>
        <p:spPr>
          <a:xfrm>
            <a:off x="7453313" y="4473492"/>
            <a:ext cx="1582268" cy="6837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9" name="Shape 139"/>
        <p:cNvGrpSpPr/>
        <p:nvPr/>
      </p:nvGrpSpPr>
      <p:grpSpPr>
        <a:xfrm>
          <a:off x="0" y="0"/>
          <a:ext cx="0" cy="0"/>
          <a:chOff x="0" y="0"/>
          <a:chExt cx="0" cy="0"/>
        </a:xfrm>
      </p:grpSpPr>
      <p:sp>
        <p:nvSpPr>
          <p:cNvPr id="140" name="Google Shape;140;p7"/>
          <p:cNvSpPr txBox="1"/>
          <p:nvPr>
            <p:ph idx="4294967295" type="title"/>
          </p:nvPr>
        </p:nvSpPr>
        <p:spPr>
          <a:xfrm>
            <a:off x="152400" y="83803"/>
            <a:ext cx="8283575"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66666"/>
              <a:buNone/>
            </a:pPr>
            <a:r>
              <a:rPr lang="en" sz="2000">
                <a:latin typeface="Arial"/>
                <a:ea typeface="Arial"/>
                <a:cs typeface="Arial"/>
                <a:sym typeface="Arial"/>
              </a:rPr>
              <a:t>Pueblos de Origen / </a:t>
            </a:r>
            <a:r>
              <a:rPr lang="en" sz="2000">
                <a:solidFill>
                  <a:srgbClr val="0045BF"/>
                </a:solidFill>
                <a:latin typeface="Arial"/>
                <a:ea typeface="Arial"/>
                <a:cs typeface="Arial"/>
                <a:sym typeface="Arial"/>
              </a:rPr>
              <a:t>Hometowns</a:t>
            </a:r>
            <a:r>
              <a:rPr lang="en" sz="2000">
                <a:latin typeface="Arial"/>
                <a:ea typeface="Arial"/>
                <a:cs typeface="Arial"/>
                <a:sym typeface="Arial"/>
              </a:rPr>
              <a:t>: </a:t>
            </a:r>
            <a:br>
              <a:rPr lang="en" sz="3200">
                <a:latin typeface="Arial"/>
                <a:ea typeface="Arial"/>
                <a:cs typeface="Arial"/>
                <a:sym typeface="Arial"/>
              </a:rPr>
            </a:br>
            <a:r>
              <a:rPr lang="en" sz="2900">
                <a:latin typeface="Arial"/>
                <a:ea typeface="Arial"/>
                <a:cs typeface="Arial"/>
                <a:sym typeface="Arial"/>
              </a:rPr>
              <a:t>Oaxaca</a:t>
            </a:r>
            <a:endParaRPr sz="2900"/>
          </a:p>
        </p:txBody>
      </p:sp>
      <p:sp>
        <p:nvSpPr>
          <p:cNvPr id="141" name="Google Shape;141;p7"/>
          <p:cNvSpPr txBox="1"/>
          <p:nvPr>
            <p:ph idx="4294967295" type="body"/>
          </p:nvPr>
        </p:nvSpPr>
        <p:spPr>
          <a:xfrm>
            <a:off x="2148681" y="1037558"/>
            <a:ext cx="2214772"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Rancho Viejo (1)</a:t>
            </a:r>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Reforma Juquila (1)</a:t>
            </a:r>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San Geronimo Progreso (1)</a:t>
            </a:r>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San Isidro La Raya Pera (1)</a:t>
            </a:r>
            <a:endParaRPr sz="10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 Juan Del Rio (1)</a:t>
            </a:r>
            <a:endParaRPr sz="12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 Miguel Peras (1)</a:t>
            </a:r>
            <a:endParaRPr sz="12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 Pedro Pochutla (1)</a:t>
            </a:r>
            <a:endParaRPr sz="12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 Sebastián Del Monte (1)</a:t>
            </a:r>
            <a:endParaRPr sz="12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Santa Cruz Peredon (1)</a:t>
            </a:r>
            <a:endParaRPr sz="1200">
              <a:latin typeface="Arial"/>
              <a:ea typeface="Arial"/>
              <a:cs typeface="Arial"/>
              <a:sym typeface="Arial"/>
            </a:endParaRPr>
          </a:p>
          <a:p>
            <a:pPr indent="0" lvl="0" marL="0" rtl="0" algn="l">
              <a:lnSpc>
                <a:spcPct val="100000"/>
              </a:lnSpc>
              <a:spcBef>
                <a:spcPts val="0"/>
              </a:spcBef>
              <a:spcAft>
                <a:spcPts val="0"/>
              </a:spcAft>
              <a:buClr>
                <a:schemeClr val="dk2"/>
              </a:buClr>
              <a:buSzPts val="1100"/>
              <a:buFont typeface="Arial"/>
              <a:buNone/>
            </a:pPr>
            <a:r>
              <a:rPr lang="en" sz="1200">
                <a:latin typeface="Arial"/>
                <a:ea typeface="Arial"/>
                <a:cs typeface="Arial"/>
                <a:sym typeface="Arial"/>
              </a:rPr>
              <a:t>Santiago Tilapa (1)</a:t>
            </a:r>
            <a:endParaRPr sz="1200">
              <a:latin typeface="Arial"/>
              <a:ea typeface="Arial"/>
              <a:cs typeface="Arial"/>
              <a:sym typeface="Arial"/>
            </a:endParaRPr>
          </a:p>
          <a:p>
            <a:pPr indent="0" lvl="0" marL="0" rtl="0" algn="l">
              <a:lnSpc>
                <a:spcPct val="100000"/>
              </a:lnSpc>
              <a:spcBef>
                <a:spcPts val="0"/>
              </a:spcBef>
              <a:spcAft>
                <a:spcPts val="0"/>
              </a:spcAft>
              <a:buSzPts val="1800"/>
              <a:buNone/>
            </a:pPr>
            <a:r>
              <a:rPr lang="en" sz="1200">
                <a:latin typeface="Arial"/>
                <a:ea typeface="Arial"/>
                <a:cs typeface="Arial"/>
                <a:sym typeface="Arial"/>
              </a:rPr>
              <a:t>Tlaxiaco (1)</a:t>
            </a:r>
            <a:endParaRPr sz="1000">
              <a:solidFill>
                <a:srgbClr val="000000"/>
              </a:solidFill>
              <a:latin typeface="Arial"/>
              <a:ea typeface="Arial"/>
              <a:cs typeface="Arial"/>
              <a:sym typeface="Arial"/>
            </a:endParaRPr>
          </a:p>
        </p:txBody>
      </p:sp>
      <p:sp>
        <p:nvSpPr>
          <p:cNvPr id="142" name="Google Shape;142;p7"/>
          <p:cNvSpPr txBox="1"/>
          <p:nvPr>
            <p:ph idx="4294967295" type="body"/>
          </p:nvPr>
        </p:nvSpPr>
        <p:spPr>
          <a:xfrm>
            <a:off x="303212" y="1037558"/>
            <a:ext cx="1910599" cy="366553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San Martín Peras (26)</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El Jicaral (3)</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Ahuejutla (2)</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Rio Lagarto (2)</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San Juan Piñas (2)</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Chini Pera (1)</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Ejutla De Crespo (1)</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La Divina Providencia (1)</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Lazaro Cardenas (1)</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Mixtepec (1)</a:t>
            </a:r>
            <a:endParaRPr sz="1200">
              <a:solidFill>
                <a:srgbClr val="000000"/>
              </a:solidFill>
              <a:latin typeface="Arial"/>
              <a:ea typeface="Arial"/>
              <a:cs typeface="Arial"/>
              <a:sym typeface="Arial"/>
            </a:endParaRPr>
          </a:p>
          <a:p>
            <a:pPr indent="0" lvl="0" marL="0" rtl="0" algn="l">
              <a:lnSpc>
                <a:spcPct val="100000"/>
              </a:lnSpc>
              <a:spcBef>
                <a:spcPts val="0"/>
              </a:spcBef>
              <a:spcAft>
                <a:spcPts val="0"/>
              </a:spcAft>
              <a:buSzPts val="1800"/>
              <a:buNone/>
            </a:pPr>
            <a:r>
              <a:rPr lang="en" sz="1200">
                <a:solidFill>
                  <a:srgbClr val="000000"/>
                </a:solidFill>
                <a:latin typeface="Arial"/>
                <a:ea typeface="Arial"/>
                <a:cs typeface="Arial"/>
                <a:sym typeface="Arial"/>
              </a:rPr>
              <a:t>Paredol (1)</a:t>
            </a:r>
            <a:endParaRPr sz="1200">
              <a:solidFill>
                <a:srgbClr val="000000"/>
              </a:solidFill>
              <a:latin typeface="Arial"/>
              <a:ea typeface="Arial"/>
              <a:cs typeface="Arial"/>
              <a:sym typeface="Arial"/>
            </a:endParaRPr>
          </a:p>
        </p:txBody>
      </p:sp>
      <p:sp>
        <p:nvSpPr>
          <p:cNvPr id="143" name="Google Shape;143;p7"/>
          <p:cNvSpPr txBox="1"/>
          <p:nvPr>
            <p:ph idx="4294967295" type="body"/>
          </p:nvPr>
        </p:nvSpPr>
        <p:spPr>
          <a:xfrm>
            <a:off x="303212" y="3387726"/>
            <a:ext cx="4141787" cy="1007812"/>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sz="1100">
                <a:latin typeface="Arial"/>
                <a:ea typeface="Arial"/>
                <a:cs typeface="Arial"/>
                <a:sym typeface="Arial"/>
              </a:rPr>
              <a:t>Note: Individuals from Oaxaca were more likely to report currently living in the South portion of San Luis Obispo County (Arroyo Grande and Nipomo), whereas individuals from Guerrero were more likely to live in North SLO County (Paso Robles, Atascadero, Templeton, Shandon, San Miguel)</a:t>
            </a:r>
            <a:endParaRPr sz="1100">
              <a:latin typeface="Arial"/>
              <a:ea typeface="Arial"/>
              <a:cs typeface="Arial"/>
              <a:sym typeface="Arial"/>
            </a:endParaRPr>
          </a:p>
          <a:p>
            <a:pPr indent="0" lvl="0" marL="0" rtl="0" algn="l">
              <a:lnSpc>
                <a:spcPct val="100000"/>
              </a:lnSpc>
              <a:spcBef>
                <a:spcPts val="0"/>
              </a:spcBef>
              <a:spcAft>
                <a:spcPts val="0"/>
              </a:spcAft>
              <a:buSzPts val="18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latin typeface="Calibri"/>
              <a:ea typeface="Calibri"/>
              <a:cs typeface="Calibri"/>
              <a:sym typeface="Calibri"/>
            </a:endParaRPr>
          </a:p>
        </p:txBody>
      </p:sp>
      <p:pic>
        <p:nvPicPr>
          <p:cNvPr id="144" name="Google Shape;144;p7"/>
          <p:cNvPicPr preferRelativeResize="0"/>
          <p:nvPr/>
        </p:nvPicPr>
        <p:blipFill rotWithShape="1">
          <a:blip r:embed="rId3">
            <a:alphaModFix amt="30000"/>
          </a:blip>
          <a:srcRect b="26408" l="0" r="0" t="20932"/>
          <a:stretch/>
        </p:blipFill>
        <p:spPr>
          <a:xfrm>
            <a:off x="3689684" y="954916"/>
            <a:ext cx="5959642" cy="3568957"/>
          </a:xfrm>
          <a:prstGeom prst="rect">
            <a:avLst/>
          </a:prstGeom>
          <a:noFill/>
          <a:ln>
            <a:noFill/>
          </a:ln>
        </p:spPr>
      </p:pic>
      <p:pic>
        <p:nvPicPr>
          <p:cNvPr descr="A colorful drawing of a boat&#10;&#10;Description automatically generated" id="145" name="Google Shape;145;p7"/>
          <p:cNvPicPr preferRelativeResize="0"/>
          <p:nvPr/>
        </p:nvPicPr>
        <p:blipFill rotWithShape="1">
          <a:blip r:embed="rId4">
            <a:alphaModFix/>
          </a:blip>
          <a:srcRect b="0" l="0" r="0" t="0"/>
          <a:stretch/>
        </p:blipFill>
        <p:spPr>
          <a:xfrm>
            <a:off x="56147" y="4473492"/>
            <a:ext cx="1582268" cy="683794"/>
          </a:xfrm>
          <a:prstGeom prst="rect">
            <a:avLst/>
          </a:prstGeom>
          <a:noFill/>
          <a:ln>
            <a:noFill/>
          </a:ln>
        </p:spPr>
      </p:pic>
      <p:pic>
        <p:nvPicPr>
          <p:cNvPr descr="A colorful drawing of a boat&#10;&#10;Description automatically generated" id="146" name="Google Shape;146;p7"/>
          <p:cNvPicPr preferRelativeResize="0"/>
          <p:nvPr/>
        </p:nvPicPr>
        <p:blipFill rotWithShape="1">
          <a:blip r:embed="rId4">
            <a:alphaModFix/>
          </a:blip>
          <a:srcRect b="0" l="0" r="0" t="0"/>
          <a:stretch/>
        </p:blipFill>
        <p:spPr>
          <a:xfrm>
            <a:off x="1919475" y="4473492"/>
            <a:ext cx="1582268" cy="683794"/>
          </a:xfrm>
          <a:prstGeom prst="rect">
            <a:avLst/>
          </a:prstGeom>
          <a:noFill/>
          <a:ln>
            <a:noFill/>
          </a:ln>
        </p:spPr>
      </p:pic>
      <p:pic>
        <p:nvPicPr>
          <p:cNvPr descr="A colorful drawing of a boat&#10;&#10;Description automatically generated" id="147" name="Google Shape;147;p7"/>
          <p:cNvPicPr preferRelativeResize="0"/>
          <p:nvPr/>
        </p:nvPicPr>
        <p:blipFill rotWithShape="1">
          <a:blip r:embed="rId4">
            <a:alphaModFix/>
          </a:blip>
          <a:srcRect b="0" l="0" r="0" t="0"/>
          <a:stretch/>
        </p:blipFill>
        <p:spPr>
          <a:xfrm>
            <a:off x="3782803" y="4473492"/>
            <a:ext cx="1582268" cy="683794"/>
          </a:xfrm>
          <a:prstGeom prst="rect">
            <a:avLst/>
          </a:prstGeom>
          <a:noFill/>
          <a:ln>
            <a:noFill/>
          </a:ln>
        </p:spPr>
      </p:pic>
      <p:pic>
        <p:nvPicPr>
          <p:cNvPr descr="A colorful drawing of a boat&#10;&#10;Description automatically generated" id="148" name="Google Shape;148;p7"/>
          <p:cNvPicPr preferRelativeResize="0"/>
          <p:nvPr/>
        </p:nvPicPr>
        <p:blipFill rotWithShape="1">
          <a:blip r:embed="rId4">
            <a:alphaModFix/>
          </a:blip>
          <a:srcRect b="0" l="0" r="0" t="0"/>
          <a:stretch/>
        </p:blipFill>
        <p:spPr>
          <a:xfrm>
            <a:off x="5646131" y="4473492"/>
            <a:ext cx="1582268" cy="683794"/>
          </a:xfrm>
          <a:prstGeom prst="rect">
            <a:avLst/>
          </a:prstGeom>
          <a:noFill/>
          <a:ln>
            <a:noFill/>
          </a:ln>
        </p:spPr>
      </p:pic>
      <p:pic>
        <p:nvPicPr>
          <p:cNvPr descr="A colorful drawing of a boat&#10;&#10;Description automatically generated" id="149" name="Google Shape;149;p7"/>
          <p:cNvPicPr preferRelativeResize="0"/>
          <p:nvPr/>
        </p:nvPicPr>
        <p:blipFill rotWithShape="1">
          <a:blip r:embed="rId4">
            <a:alphaModFix/>
          </a:blip>
          <a:srcRect b="0" l="0" r="0" t="0"/>
          <a:stretch/>
        </p:blipFill>
        <p:spPr>
          <a:xfrm>
            <a:off x="7509460" y="4473492"/>
            <a:ext cx="1582268" cy="6837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8"/>
          <p:cNvPicPr preferRelativeResize="0"/>
          <p:nvPr/>
        </p:nvPicPr>
        <p:blipFill rotWithShape="1">
          <a:blip r:embed="rId3">
            <a:alphaModFix/>
          </a:blip>
          <a:srcRect b="8176" l="27974" r="24071" t="2055"/>
          <a:stretch/>
        </p:blipFill>
        <p:spPr>
          <a:xfrm>
            <a:off x="2863970" y="873041"/>
            <a:ext cx="3175883" cy="3372901"/>
          </a:xfrm>
          <a:prstGeom prst="rect">
            <a:avLst/>
          </a:prstGeom>
          <a:noFill/>
          <a:ln>
            <a:noFill/>
          </a:ln>
        </p:spPr>
      </p:pic>
      <p:sp>
        <p:nvSpPr>
          <p:cNvPr id="155" name="Google Shape;155;p8"/>
          <p:cNvSpPr txBox="1"/>
          <p:nvPr>
            <p:ph idx="4294967295" type="title"/>
          </p:nvPr>
        </p:nvSpPr>
        <p:spPr>
          <a:xfrm>
            <a:off x="71724" y="315363"/>
            <a:ext cx="2808288" cy="474662"/>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Demografía</a:t>
            </a:r>
            <a:endParaRPr>
              <a:latin typeface="Arial"/>
              <a:ea typeface="Arial"/>
              <a:cs typeface="Arial"/>
              <a:sym typeface="Arial"/>
            </a:endParaRPr>
          </a:p>
        </p:txBody>
      </p:sp>
      <p:sp>
        <p:nvSpPr>
          <p:cNvPr id="156" name="Google Shape;156;p8"/>
          <p:cNvSpPr txBox="1"/>
          <p:nvPr>
            <p:ph idx="4294967295" type="body"/>
          </p:nvPr>
        </p:nvSpPr>
        <p:spPr>
          <a:xfrm>
            <a:off x="27841" y="873040"/>
            <a:ext cx="2808288" cy="365601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600">
                <a:latin typeface="Arial"/>
                <a:ea typeface="Arial"/>
                <a:cs typeface="Arial"/>
                <a:sym typeface="Arial"/>
              </a:rPr>
              <a:t>Promedio</a:t>
            </a:r>
            <a:r>
              <a:rPr lang="en" sz="1600">
                <a:latin typeface="Arial"/>
                <a:ea typeface="Arial"/>
                <a:cs typeface="Arial"/>
                <a:sym typeface="Arial"/>
              </a:rPr>
              <a:t> </a:t>
            </a:r>
            <a:r>
              <a:rPr b="1" lang="en" sz="1600">
                <a:latin typeface="Arial"/>
                <a:ea typeface="Arial"/>
                <a:cs typeface="Arial"/>
                <a:sym typeface="Arial"/>
              </a:rPr>
              <a:t>edad: 29 años</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rPr b="1" lang="en" sz="1600">
                <a:latin typeface="Arial"/>
                <a:ea typeface="Arial"/>
                <a:cs typeface="Arial"/>
                <a:sym typeface="Arial"/>
              </a:rPr>
              <a:t>Educación:</a:t>
            </a:r>
            <a:endParaRPr b="1" sz="1600">
              <a:latin typeface="Arial"/>
              <a:ea typeface="Arial"/>
              <a:cs typeface="Arial"/>
              <a:sym typeface="Arial"/>
            </a:endParaRPr>
          </a:p>
          <a:p>
            <a:pPr indent="-330200" lvl="0" marL="457200" rtl="0" algn="l">
              <a:lnSpc>
                <a:spcPct val="100000"/>
              </a:lnSpc>
              <a:spcBef>
                <a:spcPts val="1200"/>
              </a:spcBef>
              <a:spcAft>
                <a:spcPts val="0"/>
              </a:spcAft>
              <a:buSzPts val="1600"/>
              <a:buFont typeface="Calibri"/>
              <a:buChar char="●"/>
            </a:pPr>
            <a:r>
              <a:rPr lang="en" sz="1600">
                <a:latin typeface="Arial"/>
                <a:ea typeface="Arial"/>
                <a:cs typeface="Arial"/>
                <a:sym typeface="Arial"/>
              </a:rPr>
              <a:t>Ningunos educativos formales (21%)</a:t>
            </a:r>
            <a:endParaRPr sz="16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b="1" lang="en" sz="1600">
                <a:latin typeface="Arial"/>
                <a:ea typeface="Arial"/>
                <a:cs typeface="Arial"/>
                <a:sym typeface="Arial"/>
              </a:rPr>
              <a:t>Primaria (44%)</a:t>
            </a:r>
            <a:endParaRPr b="1" sz="16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lang="en" sz="1600">
                <a:latin typeface="Arial"/>
                <a:ea typeface="Arial"/>
                <a:cs typeface="Arial"/>
                <a:sym typeface="Arial"/>
              </a:rPr>
              <a:t>Secundaria (25%) </a:t>
            </a:r>
            <a:endParaRPr sz="16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lang="en" sz="1600">
                <a:latin typeface="Arial"/>
                <a:ea typeface="Arial"/>
                <a:cs typeface="Arial"/>
                <a:sym typeface="Arial"/>
              </a:rPr>
              <a:t>Preparatoria (10%) </a:t>
            </a:r>
            <a:endParaRPr sz="1600">
              <a:latin typeface="Arial"/>
              <a:ea typeface="Arial"/>
              <a:cs typeface="Arial"/>
              <a:sym typeface="Arial"/>
            </a:endParaRPr>
          </a:p>
          <a:p>
            <a:pPr indent="0" lvl="0" marL="0" rtl="0" algn="l">
              <a:lnSpc>
                <a:spcPct val="100000"/>
              </a:lnSpc>
              <a:spcBef>
                <a:spcPts val="1200"/>
              </a:spcBef>
              <a:spcAft>
                <a:spcPts val="0"/>
              </a:spcAft>
              <a:buSzPts val="1800"/>
              <a:buNone/>
            </a:pPr>
            <a:r>
              <a:rPr b="1" lang="en" sz="1600">
                <a:latin typeface="Arial"/>
                <a:ea typeface="Arial"/>
                <a:cs typeface="Arial"/>
                <a:sym typeface="Arial"/>
              </a:rPr>
              <a:t>Ocupación</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rPr lang="en" sz="1600">
                <a:latin typeface="Arial"/>
                <a:ea typeface="Arial"/>
                <a:cs typeface="Arial"/>
                <a:sym typeface="Arial"/>
              </a:rPr>
              <a:t>95% trabajan en el campo</a:t>
            </a:r>
            <a:endParaRPr sz="1600">
              <a:latin typeface="Arial"/>
              <a:ea typeface="Arial"/>
              <a:cs typeface="Arial"/>
              <a:sym typeface="Arial"/>
            </a:endParaRPr>
          </a:p>
          <a:p>
            <a:pPr indent="-330200" lvl="0" marL="457200" rtl="0" algn="l">
              <a:lnSpc>
                <a:spcPct val="100000"/>
              </a:lnSpc>
              <a:spcBef>
                <a:spcPts val="1200"/>
              </a:spcBef>
              <a:spcAft>
                <a:spcPts val="0"/>
              </a:spcAft>
              <a:buSzPts val="1600"/>
              <a:buFont typeface="Calibri"/>
              <a:buChar char="●"/>
            </a:pPr>
            <a:r>
              <a:rPr b="1" lang="en" sz="1600">
                <a:latin typeface="Arial"/>
                <a:ea typeface="Arial"/>
                <a:cs typeface="Arial"/>
                <a:sym typeface="Arial"/>
              </a:rPr>
              <a:t>82% uvas</a:t>
            </a:r>
            <a:endParaRPr b="1" sz="16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b="1" lang="en" sz="1600">
                <a:latin typeface="Arial"/>
                <a:ea typeface="Arial"/>
                <a:cs typeface="Arial"/>
                <a:sym typeface="Arial"/>
              </a:rPr>
              <a:t>17% fresas</a:t>
            </a:r>
            <a:endParaRPr b="1" sz="1600">
              <a:latin typeface="Arial"/>
              <a:ea typeface="Arial"/>
              <a:cs typeface="Arial"/>
              <a:sym typeface="Arial"/>
            </a:endParaRPr>
          </a:p>
        </p:txBody>
      </p:sp>
      <p:sp>
        <p:nvSpPr>
          <p:cNvPr id="157" name="Google Shape;157;p8"/>
          <p:cNvSpPr txBox="1"/>
          <p:nvPr>
            <p:ph idx="4294967295" type="title"/>
          </p:nvPr>
        </p:nvSpPr>
        <p:spPr>
          <a:xfrm>
            <a:off x="6335712" y="315363"/>
            <a:ext cx="2808287" cy="474663"/>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045BF"/>
                </a:solidFill>
                <a:latin typeface="Arial"/>
                <a:ea typeface="Arial"/>
                <a:cs typeface="Arial"/>
                <a:sym typeface="Arial"/>
              </a:rPr>
              <a:t>Demographics</a:t>
            </a:r>
            <a:endParaRPr>
              <a:solidFill>
                <a:srgbClr val="0045BF"/>
              </a:solidFill>
              <a:latin typeface="Arial"/>
              <a:ea typeface="Arial"/>
              <a:cs typeface="Arial"/>
              <a:sym typeface="Arial"/>
            </a:endParaRPr>
          </a:p>
        </p:txBody>
      </p:sp>
      <p:sp>
        <p:nvSpPr>
          <p:cNvPr id="158" name="Google Shape;158;p8"/>
          <p:cNvSpPr txBox="1"/>
          <p:nvPr>
            <p:ph idx="4294967295" type="body"/>
          </p:nvPr>
        </p:nvSpPr>
        <p:spPr>
          <a:xfrm>
            <a:off x="6095535" y="873041"/>
            <a:ext cx="3175883" cy="3656013"/>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SzPts val="1800"/>
              <a:buNone/>
            </a:pPr>
            <a:r>
              <a:rPr b="1" lang="en" sz="1600">
                <a:solidFill>
                  <a:srgbClr val="0045BF"/>
                </a:solidFill>
                <a:latin typeface="Arial"/>
                <a:ea typeface="Arial"/>
                <a:cs typeface="Arial"/>
                <a:sym typeface="Arial"/>
              </a:rPr>
              <a:t>Average</a:t>
            </a:r>
            <a:r>
              <a:rPr lang="en" sz="1600">
                <a:solidFill>
                  <a:srgbClr val="0045BF"/>
                </a:solidFill>
                <a:latin typeface="Arial"/>
                <a:ea typeface="Arial"/>
                <a:cs typeface="Arial"/>
                <a:sym typeface="Arial"/>
              </a:rPr>
              <a:t> </a:t>
            </a:r>
            <a:r>
              <a:rPr b="1" lang="en" sz="1600">
                <a:solidFill>
                  <a:srgbClr val="0045BF"/>
                </a:solidFill>
                <a:latin typeface="Arial"/>
                <a:ea typeface="Arial"/>
                <a:cs typeface="Arial"/>
                <a:sym typeface="Arial"/>
              </a:rPr>
              <a:t>age: 29 years</a:t>
            </a:r>
            <a:endParaRPr b="1" sz="1600">
              <a:solidFill>
                <a:srgbClr val="0045BF"/>
              </a:solidFill>
              <a:latin typeface="Arial"/>
              <a:ea typeface="Arial"/>
              <a:cs typeface="Arial"/>
              <a:sym typeface="Arial"/>
            </a:endParaRPr>
          </a:p>
          <a:p>
            <a:pPr indent="0" lvl="0" marL="0" rtl="0" algn="l">
              <a:lnSpc>
                <a:spcPct val="100000"/>
              </a:lnSpc>
              <a:spcBef>
                <a:spcPts val="1200"/>
              </a:spcBef>
              <a:spcAft>
                <a:spcPts val="0"/>
              </a:spcAft>
              <a:buSzPts val="1800"/>
              <a:buNone/>
            </a:pPr>
            <a:r>
              <a:rPr b="1" lang="en" sz="1600">
                <a:solidFill>
                  <a:srgbClr val="0045BF"/>
                </a:solidFill>
                <a:latin typeface="Arial"/>
                <a:ea typeface="Arial"/>
                <a:cs typeface="Arial"/>
                <a:sym typeface="Arial"/>
              </a:rPr>
              <a:t>Education:</a:t>
            </a:r>
            <a:endParaRPr b="1" sz="1600">
              <a:solidFill>
                <a:srgbClr val="0045BF"/>
              </a:solidFill>
              <a:latin typeface="Arial"/>
              <a:ea typeface="Arial"/>
              <a:cs typeface="Arial"/>
              <a:sym typeface="Arial"/>
            </a:endParaRPr>
          </a:p>
          <a:p>
            <a:pPr indent="-330200" lvl="0" marL="457200" rtl="0" algn="l">
              <a:lnSpc>
                <a:spcPct val="100000"/>
              </a:lnSpc>
              <a:spcBef>
                <a:spcPts val="1200"/>
              </a:spcBef>
              <a:spcAft>
                <a:spcPts val="0"/>
              </a:spcAft>
              <a:buClr>
                <a:srgbClr val="0000FF"/>
              </a:buClr>
              <a:buSzPts val="1600"/>
              <a:buFont typeface="Calibri"/>
              <a:buChar char="●"/>
            </a:pPr>
            <a:r>
              <a:rPr lang="en" sz="1600">
                <a:solidFill>
                  <a:srgbClr val="0045BF"/>
                </a:solidFill>
                <a:latin typeface="Arial"/>
                <a:ea typeface="Arial"/>
                <a:cs typeface="Arial"/>
                <a:sym typeface="Arial"/>
              </a:rPr>
              <a:t>No formal education (21%)</a:t>
            </a:r>
            <a:endParaRPr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Grade school (44%)</a:t>
            </a:r>
            <a:endParaRPr b="1"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lang="en" sz="1600">
                <a:solidFill>
                  <a:srgbClr val="0045BF"/>
                </a:solidFill>
                <a:latin typeface="Arial"/>
                <a:ea typeface="Arial"/>
                <a:cs typeface="Arial"/>
                <a:sym typeface="Arial"/>
              </a:rPr>
              <a:t>Middle School/Junior (25%)</a:t>
            </a:r>
            <a:endParaRPr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lang="en" sz="1600">
                <a:solidFill>
                  <a:srgbClr val="0045BF"/>
                </a:solidFill>
                <a:latin typeface="Arial"/>
                <a:ea typeface="Arial"/>
                <a:cs typeface="Arial"/>
                <a:sym typeface="Arial"/>
              </a:rPr>
              <a:t>High School (10%)</a:t>
            </a:r>
            <a:endParaRPr sz="1600">
              <a:solidFill>
                <a:srgbClr val="0045BF"/>
              </a:solidFill>
              <a:latin typeface="Arial"/>
              <a:ea typeface="Arial"/>
              <a:cs typeface="Arial"/>
              <a:sym typeface="Arial"/>
            </a:endParaRPr>
          </a:p>
          <a:p>
            <a:pPr indent="0" lvl="0" marL="0" rtl="0" algn="l">
              <a:lnSpc>
                <a:spcPct val="100000"/>
              </a:lnSpc>
              <a:spcBef>
                <a:spcPts val="1200"/>
              </a:spcBef>
              <a:spcAft>
                <a:spcPts val="0"/>
              </a:spcAft>
              <a:buSzPts val="1800"/>
              <a:buNone/>
            </a:pPr>
            <a:r>
              <a:t/>
            </a:r>
            <a:endParaRPr b="1" sz="1600">
              <a:solidFill>
                <a:srgbClr val="0045BF"/>
              </a:solidFill>
              <a:latin typeface="Arial"/>
              <a:ea typeface="Arial"/>
              <a:cs typeface="Arial"/>
              <a:sym typeface="Arial"/>
            </a:endParaRPr>
          </a:p>
          <a:p>
            <a:pPr indent="0" lvl="0" marL="0" rtl="0" algn="l">
              <a:lnSpc>
                <a:spcPct val="100000"/>
              </a:lnSpc>
              <a:spcBef>
                <a:spcPts val="1200"/>
              </a:spcBef>
              <a:spcAft>
                <a:spcPts val="0"/>
              </a:spcAft>
              <a:buSzPts val="1800"/>
              <a:buNone/>
            </a:pPr>
            <a:r>
              <a:rPr b="1" lang="en" sz="1600">
                <a:solidFill>
                  <a:srgbClr val="0045BF"/>
                </a:solidFill>
                <a:latin typeface="Arial"/>
                <a:ea typeface="Arial"/>
                <a:cs typeface="Arial"/>
                <a:sym typeface="Arial"/>
              </a:rPr>
              <a:t>Occupation </a:t>
            </a:r>
            <a:endParaRPr b="1" sz="1600">
              <a:solidFill>
                <a:srgbClr val="0045BF"/>
              </a:solidFill>
              <a:latin typeface="Arial"/>
              <a:ea typeface="Arial"/>
              <a:cs typeface="Arial"/>
              <a:sym typeface="Arial"/>
            </a:endParaRPr>
          </a:p>
          <a:p>
            <a:pPr indent="0" lvl="0" marL="0" rtl="0" algn="l">
              <a:lnSpc>
                <a:spcPct val="100000"/>
              </a:lnSpc>
              <a:spcBef>
                <a:spcPts val="1200"/>
              </a:spcBef>
              <a:spcAft>
                <a:spcPts val="0"/>
              </a:spcAft>
              <a:buSzPts val="1800"/>
              <a:buNone/>
            </a:pPr>
            <a:r>
              <a:rPr lang="en" sz="1600">
                <a:solidFill>
                  <a:srgbClr val="0045BF"/>
                </a:solidFill>
                <a:latin typeface="Arial"/>
                <a:ea typeface="Arial"/>
                <a:cs typeface="Arial"/>
                <a:sym typeface="Arial"/>
              </a:rPr>
              <a:t>95% work in the fields</a:t>
            </a:r>
            <a:endParaRPr sz="1600">
              <a:solidFill>
                <a:srgbClr val="0045BF"/>
              </a:solidFill>
              <a:latin typeface="Arial"/>
              <a:ea typeface="Arial"/>
              <a:cs typeface="Arial"/>
              <a:sym typeface="Arial"/>
            </a:endParaRPr>
          </a:p>
          <a:p>
            <a:pPr indent="-330200" lvl="0" marL="457200" rtl="0" algn="l">
              <a:lnSpc>
                <a:spcPct val="100000"/>
              </a:lnSpc>
              <a:spcBef>
                <a:spcPts val="120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82% grapes </a:t>
            </a:r>
            <a:endParaRPr b="1"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17% strawberries</a:t>
            </a:r>
            <a:endParaRPr b="1" sz="1600">
              <a:solidFill>
                <a:srgbClr val="0045BF"/>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idx="4294967295" type="title"/>
          </p:nvPr>
        </p:nvSpPr>
        <p:spPr>
          <a:xfrm>
            <a:off x="975643" y="476250"/>
            <a:ext cx="1478799" cy="474663"/>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Ingreso</a:t>
            </a:r>
            <a:endParaRPr>
              <a:latin typeface="Arial"/>
              <a:ea typeface="Arial"/>
              <a:cs typeface="Arial"/>
              <a:sym typeface="Arial"/>
            </a:endParaRPr>
          </a:p>
        </p:txBody>
      </p:sp>
      <p:sp>
        <p:nvSpPr>
          <p:cNvPr id="164" name="Google Shape;164;p9"/>
          <p:cNvSpPr txBox="1"/>
          <p:nvPr>
            <p:ph idx="4294967295" type="body"/>
          </p:nvPr>
        </p:nvSpPr>
        <p:spPr>
          <a:xfrm>
            <a:off x="144190" y="1011238"/>
            <a:ext cx="3631942" cy="3656012"/>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800"/>
              <a:buNone/>
            </a:pPr>
            <a:r>
              <a:t/>
            </a:r>
            <a:endParaRPr b="1" sz="1600">
              <a:latin typeface="Calibri"/>
              <a:ea typeface="Calibri"/>
              <a:cs typeface="Calibri"/>
              <a:sym typeface="Calibri"/>
            </a:endParaRPr>
          </a:p>
          <a:p>
            <a:pPr indent="-330200" lvl="0" marL="457200" rtl="0" algn="l">
              <a:lnSpc>
                <a:spcPct val="100000"/>
              </a:lnSpc>
              <a:spcBef>
                <a:spcPts val="1200"/>
              </a:spcBef>
              <a:spcAft>
                <a:spcPts val="0"/>
              </a:spcAft>
              <a:buSzPts val="1600"/>
              <a:buFont typeface="Calibri"/>
              <a:buChar char="●"/>
            </a:pPr>
            <a:r>
              <a:rPr b="1" lang="en" sz="1600">
                <a:latin typeface="Arial"/>
                <a:ea typeface="Arial"/>
                <a:cs typeface="Arial"/>
                <a:sym typeface="Arial"/>
              </a:rPr>
              <a:t>Ingresos familiares inferiores a $2500 por mes (80%)</a:t>
            </a:r>
            <a:endParaRPr/>
          </a:p>
          <a:p>
            <a:pPr indent="0" lvl="0" marL="127000" rtl="0" algn="l">
              <a:lnSpc>
                <a:spcPct val="100000"/>
              </a:lnSpc>
              <a:spcBef>
                <a:spcPts val="1200"/>
              </a:spcBef>
              <a:spcAft>
                <a:spcPts val="0"/>
              </a:spcAft>
              <a:buSzPts val="1600"/>
              <a:buNone/>
            </a:pPr>
            <a:r>
              <a:t/>
            </a:r>
            <a:endParaRPr b="1" sz="1600">
              <a:latin typeface="Arial"/>
              <a:ea typeface="Arial"/>
              <a:cs typeface="Arial"/>
              <a:sym typeface="Arial"/>
            </a:endParaRPr>
          </a:p>
          <a:p>
            <a:pPr indent="-330200" lvl="0" marL="457200" marR="0" rtl="0" algn="l">
              <a:lnSpc>
                <a:spcPct val="100000"/>
              </a:lnSpc>
              <a:spcBef>
                <a:spcPts val="0"/>
              </a:spcBef>
              <a:spcAft>
                <a:spcPts val="0"/>
              </a:spcAft>
              <a:buSzPts val="1600"/>
              <a:buFont typeface="Calibri"/>
              <a:buChar char="●"/>
            </a:pPr>
            <a:r>
              <a:rPr b="1" lang="en" sz="1600">
                <a:latin typeface="Arial"/>
                <a:ea typeface="Arial"/>
                <a:cs typeface="Arial"/>
                <a:sym typeface="Arial"/>
              </a:rPr>
              <a:t>Ingresos familiares entre $2,501 y $3,000 por mes (14%)</a:t>
            </a:r>
            <a:endParaRPr/>
          </a:p>
          <a:p>
            <a:pPr indent="0" lvl="0" marL="127000" marR="0" rtl="0" algn="l">
              <a:lnSpc>
                <a:spcPct val="100000"/>
              </a:lnSpc>
              <a:spcBef>
                <a:spcPts val="0"/>
              </a:spcBef>
              <a:spcAft>
                <a:spcPts val="0"/>
              </a:spcAft>
              <a:buSzPts val="1600"/>
              <a:buNone/>
            </a:pPr>
            <a:r>
              <a:t/>
            </a:r>
            <a:endParaRPr b="1" sz="16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b="1" lang="en" sz="1600">
                <a:latin typeface="Arial"/>
                <a:ea typeface="Arial"/>
                <a:cs typeface="Arial"/>
                <a:sym typeface="Arial"/>
              </a:rPr>
              <a:t>En el condado de SLO, el costo de vida para una familia de cuatro personas es de $8,183 al mes</a:t>
            </a:r>
            <a:endParaRPr b="1" sz="1600">
              <a:latin typeface="Arial"/>
              <a:ea typeface="Arial"/>
              <a:cs typeface="Arial"/>
              <a:sym typeface="Arial"/>
            </a:endParaRPr>
          </a:p>
          <a:p>
            <a:pPr indent="0" lvl="0" marL="457200" rtl="0" algn="l">
              <a:lnSpc>
                <a:spcPct val="100000"/>
              </a:lnSpc>
              <a:spcBef>
                <a:spcPts val="1200"/>
              </a:spcBef>
              <a:spcAft>
                <a:spcPts val="1200"/>
              </a:spcAft>
              <a:buSzPts val="1800"/>
              <a:buNone/>
            </a:pPr>
            <a:r>
              <a:t/>
            </a:r>
            <a:endParaRPr b="1" sz="1600">
              <a:latin typeface="Calibri"/>
              <a:ea typeface="Calibri"/>
              <a:cs typeface="Calibri"/>
              <a:sym typeface="Calibri"/>
            </a:endParaRPr>
          </a:p>
        </p:txBody>
      </p:sp>
      <p:sp>
        <p:nvSpPr>
          <p:cNvPr id="165" name="Google Shape;165;p9"/>
          <p:cNvSpPr txBox="1"/>
          <p:nvPr>
            <p:ph idx="4294967295" type="title"/>
          </p:nvPr>
        </p:nvSpPr>
        <p:spPr>
          <a:xfrm>
            <a:off x="6715628" y="476250"/>
            <a:ext cx="1452729" cy="474663"/>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045BF"/>
                </a:solidFill>
                <a:latin typeface="Arial"/>
                <a:ea typeface="Arial"/>
                <a:cs typeface="Arial"/>
                <a:sym typeface="Arial"/>
              </a:rPr>
              <a:t>Income</a:t>
            </a:r>
            <a:endParaRPr>
              <a:solidFill>
                <a:srgbClr val="0045BF"/>
              </a:solidFill>
              <a:latin typeface="Arial"/>
              <a:ea typeface="Arial"/>
              <a:cs typeface="Arial"/>
              <a:sym typeface="Arial"/>
            </a:endParaRPr>
          </a:p>
        </p:txBody>
      </p:sp>
      <p:sp>
        <p:nvSpPr>
          <p:cNvPr id="166" name="Google Shape;166;p9"/>
          <p:cNvSpPr txBox="1"/>
          <p:nvPr>
            <p:ph idx="4294967295" type="body"/>
          </p:nvPr>
        </p:nvSpPr>
        <p:spPr>
          <a:xfrm>
            <a:off x="6019823" y="1011238"/>
            <a:ext cx="2954586" cy="3656012"/>
          </a:xfrm>
          <a:prstGeom prst="rect">
            <a:avLst/>
          </a:prstGeom>
          <a:noFill/>
          <a:ln>
            <a:noFill/>
          </a:ln>
        </p:spPr>
        <p:txBody>
          <a:bodyPr anchorCtr="0" anchor="t" bIns="91425" lIns="91425" spcFirstLastPara="1" rIns="91425" wrap="square" tIns="91425">
            <a:normAutofit/>
          </a:bodyPr>
          <a:lstStyle/>
          <a:p>
            <a:pPr indent="0" lvl="0" marL="457200" rtl="0" algn="l">
              <a:lnSpc>
                <a:spcPct val="100000"/>
              </a:lnSpc>
              <a:spcBef>
                <a:spcPts val="0"/>
              </a:spcBef>
              <a:spcAft>
                <a:spcPts val="0"/>
              </a:spcAft>
              <a:buSzPts val="1800"/>
              <a:buNone/>
            </a:pPr>
            <a:r>
              <a:t/>
            </a:r>
            <a:endParaRPr b="1" sz="1600">
              <a:solidFill>
                <a:srgbClr val="0000FF"/>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Family incomes below  $2500 per month (80%)</a:t>
            </a:r>
            <a:endParaRPr/>
          </a:p>
          <a:p>
            <a:pPr indent="0" lvl="0" marL="127000" marR="0" rtl="0" algn="l">
              <a:lnSpc>
                <a:spcPct val="100000"/>
              </a:lnSpc>
              <a:spcBef>
                <a:spcPts val="1200"/>
              </a:spcBef>
              <a:spcAft>
                <a:spcPts val="0"/>
              </a:spcAft>
              <a:buClr>
                <a:srgbClr val="0000FF"/>
              </a:buClr>
              <a:buSzPts val="1600"/>
              <a:buNone/>
            </a:pPr>
            <a:r>
              <a:t/>
            </a:r>
            <a:endParaRPr b="1"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Family incomes between $2,501 and $3,000 per month (14%)</a:t>
            </a:r>
            <a:endParaRPr/>
          </a:p>
          <a:p>
            <a:pPr indent="0" lvl="0" marL="127000" rtl="0" algn="l">
              <a:lnSpc>
                <a:spcPct val="100000"/>
              </a:lnSpc>
              <a:spcBef>
                <a:spcPts val="0"/>
              </a:spcBef>
              <a:spcAft>
                <a:spcPts val="0"/>
              </a:spcAft>
              <a:buClr>
                <a:srgbClr val="0000FF"/>
              </a:buClr>
              <a:buSzPts val="1600"/>
              <a:buNone/>
            </a:pPr>
            <a:r>
              <a:t/>
            </a:r>
            <a:endParaRPr b="1" sz="16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600">
                <a:solidFill>
                  <a:srgbClr val="0045BF"/>
                </a:solidFill>
                <a:latin typeface="Arial"/>
                <a:ea typeface="Arial"/>
                <a:cs typeface="Arial"/>
                <a:sym typeface="Arial"/>
              </a:rPr>
              <a:t>In SLO County, the cost of living for a family of four is $8,183/month</a:t>
            </a:r>
            <a:endParaRPr b="1" sz="1600">
              <a:solidFill>
                <a:srgbClr val="0045BF"/>
              </a:solidFill>
              <a:latin typeface="Arial"/>
              <a:ea typeface="Arial"/>
              <a:cs typeface="Arial"/>
              <a:sym typeface="Arial"/>
            </a:endParaRPr>
          </a:p>
        </p:txBody>
      </p:sp>
      <p:pic>
        <p:nvPicPr>
          <p:cNvPr descr="A colorful drawing of a plant&#10;&#10;Description automatically generated with medium confidence" id="167" name="Google Shape;167;p9"/>
          <p:cNvPicPr preferRelativeResize="0"/>
          <p:nvPr/>
        </p:nvPicPr>
        <p:blipFill rotWithShape="1">
          <a:blip r:embed="rId3">
            <a:alphaModFix/>
          </a:blip>
          <a:srcRect b="0" l="0" r="0" t="0"/>
          <a:stretch/>
        </p:blipFill>
        <p:spPr>
          <a:xfrm>
            <a:off x="4117445" y="3644853"/>
            <a:ext cx="1106947" cy="1186014"/>
          </a:xfrm>
          <a:prstGeom prst="rect">
            <a:avLst/>
          </a:prstGeom>
          <a:noFill/>
          <a:ln>
            <a:noFill/>
          </a:ln>
        </p:spPr>
      </p:pic>
      <p:pic>
        <p:nvPicPr>
          <p:cNvPr descr="A colorful drawing of a plant&#10;&#10;Description automatically generated with medium confidence" id="168" name="Google Shape;168;p9"/>
          <p:cNvPicPr preferRelativeResize="0"/>
          <p:nvPr/>
        </p:nvPicPr>
        <p:blipFill rotWithShape="1">
          <a:blip r:embed="rId3">
            <a:alphaModFix/>
          </a:blip>
          <a:srcRect b="0" l="0" r="0" t="0"/>
          <a:stretch/>
        </p:blipFill>
        <p:spPr>
          <a:xfrm>
            <a:off x="4117445" y="2179217"/>
            <a:ext cx="1106947" cy="1186014"/>
          </a:xfrm>
          <a:prstGeom prst="rect">
            <a:avLst/>
          </a:prstGeom>
          <a:noFill/>
          <a:ln>
            <a:noFill/>
          </a:ln>
        </p:spPr>
      </p:pic>
      <p:pic>
        <p:nvPicPr>
          <p:cNvPr descr="A colorful drawing of a plant&#10;&#10;Description automatically generated with medium confidence" id="169" name="Google Shape;169;p9"/>
          <p:cNvPicPr preferRelativeResize="0"/>
          <p:nvPr/>
        </p:nvPicPr>
        <p:blipFill rotWithShape="1">
          <a:blip r:embed="rId3">
            <a:alphaModFix/>
          </a:blip>
          <a:srcRect b="0" l="0" r="0" t="0"/>
          <a:stretch/>
        </p:blipFill>
        <p:spPr>
          <a:xfrm>
            <a:off x="4117445" y="713581"/>
            <a:ext cx="1106947" cy="118601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0"/>
          <p:cNvSpPr txBox="1"/>
          <p:nvPr>
            <p:ph idx="4294967295" type="title"/>
          </p:nvPr>
        </p:nvSpPr>
        <p:spPr>
          <a:xfrm>
            <a:off x="2507415" y="309980"/>
            <a:ext cx="4121150"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Hogares/</a:t>
            </a:r>
            <a:r>
              <a:rPr lang="en">
                <a:solidFill>
                  <a:srgbClr val="0045BF"/>
                </a:solidFill>
                <a:latin typeface="Arial"/>
                <a:ea typeface="Arial"/>
                <a:cs typeface="Arial"/>
                <a:sym typeface="Arial"/>
              </a:rPr>
              <a:t>Households</a:t>
            </a:r>
            <a:endParaRPr>
              <a:solidFill>
                <a:srgbClr val="0045BF"/>
              </a:solidFill>
              <a:latin typeface="Arial"/>
              <a:ea typeface="Arial"/>
              <a:cs typeface="Arial"/>
              <a:sym typeface="Arial"/>
            </a:endParaRPr>
          </a:p>
        </p:txBody>
      </p:sp>
      <p:sp>
        <p:nvSpPr>
          <p:cNvPr id="175" name="Google Shape;175;p10"/>
          <p:cNvSpPr txBox="1"/>
          <p:nvPr>
            <p:ph idx="4294967295" type="body"/>
          </p:nvPr>
        </p:nvSpPr>
        <p:spPr>
          <a:xfrm>
            <a:off x="225926" y="944980"/>
            <a:ext cx="1965158" cy="360345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600">
                <a:latin typeface="Arial"/>
                <a:ea typeface="Arial"/>
                <a:cs typeface="Arial"/>
                <a:sym typeface="Arial"/>
              </a:rPr>
              <a:t>63% viven con pareja o esposa/o (63%) </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rPr b="1" lang="en" sz="1600">
                <a:latin typeface="Arial"/>
                <a:ea typeface="Arial"/>
                <a:cs typeface="Arial"/>
                <a:sym typeface="Arial"/>
              </a:rPr>
              <a:t>65% viven con niños </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rPr b="1" lang="en" sz="1600">
                <a:latin typeface="Arial"/>
                <a:ea typeface="Arial"/>
                <a:cs typeface="Arial"/>
                <a:sym typeface="Arial"/>
              </a:rPr>
              <a:t>De estes, 87% tienen hijos menores de cinco años de edad</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rPr b="1" lang="en" sz="1600">
                <a:latin typeface="Arial"/>
                <a:ea typeface="Arial"/>
                <a:cs typeface="Arial"/>
                <a:sym typeface="Arial"/>
              </a:rPr>
              <a:t>Viviendas incluyen hasta 14 personas</a:t>
            </a:r>
            <a:endParaRPr b="1" sz="1600">
              <a:latin typeface="Arial"/>
              <a:ea typeface="Arial"/>
              <a:cs typeface="Arial"/>
              <a:sym typeface="Arial"/>
            </a:endParaRPr>
          </a:p>
          <a:p>
            <a:pPr indent="0" lvl="0" marL="0" rtl="0" algn="l">
              <a:lnSpc>
                <a:spcPct val="100000"/>
              </a:lnSpc>
              <a:spcBef>
                <a:spcPts val="1200"/>
              </a:spcBef>
              <a:spcAft>
                <a:spcPts val="0"/>
              </a:spcAft>
              <a:buSzPts val="1800"/>
              <a:buNone/>
            </a:pPr>
            <a:r>
              <a:t/>
            </a:r>
            <a:endParaRPr b="1">
              <a:solidFill>
                <a:srgbClr val="0000FF"/>
              </a:solidFill>
              <a:highlight>
                <a:schemeClr val="lt1"/>
              </a:highlight>
              <a:latin typeface="Calibri"/>
              <a:ea typeface="Calibri"/>
              <a:cs typeface="Calibri"/>
              <a:sym typeface="Calibri"/>
            </a:endParaRPr>
          </a:p>
        </p:txBody>
      </p:sp>
      <p:pic>
        <p:nvPicPr>
          <p:cNvPr id="176" name="Google Shape;176;p10"/>
          <p:cNvPicPr preferRelativeResize="0"/>
          <p:nvPr/>
        </p:nvPicPr>
        <p:blipFill rotWithShape="1">
          <a:blip r:embed="rId3">
            <a:alphaModFix/>
          </a:blip>
          <a:srcRect b="0" l="0" r="0" t="0"/>
          <a:stretch/>
        </p:blipFill>
        <p:spPr>
          <a:xfrm>
            <a:off x="2439848" y="1479885"/>
            <a:ext cx="4264304" cy="2558715"/>
          </a:xfrm>
          <a:prstGeom prst="rect">
            <a:avLst/>
          </a:prstGeom>
          <a:noFill/>
          <a:ln>
            <a:noFill/>
          </a:ln>
        </p:spPr>
      </p:pic>
      <p:sp>
        <p:nvSpPr>
          <p:cNvPr id="177" name="Google Shape;177;p10"/>
          <p:cNvSpPr txBox="1"/>
          <p:nvPr/>
        </p:nvSpPr>
        <p:spPr>
          <a:xfrm>
            <a:off x="7129379" y="944980"/>
            <a:ext cx="1788695" cy="35086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45BF"/>
                </a:solidFill>
                <a:highlight>
                  <a:schemeClr val="lt1"/>
                </a:highlight>
                <a:latin typeface="Arial"/>
                <a:ea typeface="Arial"/>
                <a:cs typeface="Arial"/>
                <a:sym typeface="Arial"/>
              </a:rPr>
              <a:t>63%  live with a partner or spouse </a:t>
            </a:r>
            <a:endParaRPr/>
          </a:p>
          <a:p>
            <a:pPr indent="0" lvl="0" marL="0" marR="0" rtl="0" algn="l">
              <a:lnSpc>
                <a:spcPct val="100000"/>
              </a:lnSpc>
              <a:spcBef>
                <a:spcPts val="1200"/>
              </a:spcBef>
              <a:spcAft>
                <a:spcPts val="0"/>
              </a:spcAft>
              <a:buClr>
                <a:srgbClr val="000000"/>
              </a:buClr>
              <a:buSzPts val="1600"/>
              <a:buFont typeface="Arial"/>
              <a:buNone/>
            </a:pPr>
            <a:r>
              <a:rPr b="1" i="0" lang="en" sz="1600" u="none" cap="none" strike="noStrike">
                <a:solidFill>
                  <a:srgbClr val="0045BF"/>
                </a:solidFill>
                <a:highlight>
                  <a:schemeClr val="lt1"/>
                </a:highlight>
                <a:latin typeface="Arial"/>
                <a:ea typeface="Arial"/>
                <a:cs typeface="Arial"/>
                <a:sym typeface="Arial"/>
              </a:rPr>
              <a:t>65% live  with children </a:t>
            </a:r>
            <a:endParaRPr/>
          </a:p>
          <a:p>
            <a:pPr indent="0" lvl="0" marL="0" marR="0" rtl="0" algn="l">
              <a:lnSpc>
                <a:spcPct val="100000"/>
              </a:lnSpc>
              <a:spcBef>
                <a:spcPts val="1200"/>
              </a:spcBef>
              <a:spcAft>
                <a:spcPts val="0"/>
              </a:spcAft>
              <a:buClr>
                <a:srgbClr val="000000"/>
              </a:buClr>
              <a:buSzPts val="1600"/>
              <a:buFont typeface="Arial"/>
              <a:buNone/>
            </a:pPr>
            <a:r>
              <a:rPr b="1" i="0" lang="en" sz="1600" u="none" cap="none" strike="noStrike">
                <a:solidFill>
                  <a:srgbClr val="0045BF"/>
                </a:solidFill>
                <a:highlight>
                  <a:schemeClr val="lt1"/>
                </a:highlight>
                <a:latin typeface="Arial"/>
                <a:ea typeface="Arial"/>
                <a:cs typeface="Arial"/>
                <a:sym typeface="Arial"/>
              </a:rPr>
              <a:t>Of those with children, 87% have children under 5</a:t>
            </a:r>
            <a:endParaRPr/>
          </a:p>
          <a:p>
            <a:pPr indent="0" lvl="0" marL="0" marR="0" rtl="0" algn="l">
              <a:lnSpc>
                <a:spcPct val="100000"/>
              </a:lnSpc>
              <a:spcBef>
                <a:spcPts val="1200"/>
              </a:spcBef>
              <a:spcAft>
                <a:spcPts val="0"/>
              </a:spcAft>
              <a:buClr>
                <a:srgbClr val="000000"/>
              </a:buClr>
              <a:buSzPts val="1600"/>
              <a:buFont typeface="Arial"/>
              <a:buNone/>
            </a:pPr>
            <a:r>
              <a:rPr b="1" i="0" lang="en" sz="1600" u="none" cap="none" strike="noStrike">
                <a:solidFill>
                  <a:srgbClr val="0045BF"/>
                </a:solidFill>
                <a:highlight>
                  <a:schemeClr val="lt1"/>
                </a:highlight>
                <a:latin typeface="Arial"/>
                <a:ea typeface="Arial"/>
                <a:cs typeface="Arial"/>
                <a:sym typeface="Arial"/>
              </a:rPr>
              <a:t>Households include up to 14 people</a:t>
            </a:r>
            <a:endParaRPr b="0" i="0" sz="1600" u="none" cap="none" strike="noStrike">
              <a:solidFill>
                <a:srgbClr val="0045B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1"/>
          <p:cNvSpPr txBox="1"/>
          <p:nvPr>
            <p:ph idx="4294967295" type="title"/>
          </p:nvPr>
        </p:nvSpPr>
        <p:spPr>
          <a:xfrm>
            <a:off x="2684057" y="231015"/>
            <a:ext cx="3556000"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latin typeface="Arial"/>
                <a:ea typeface="Arial"/>
                <a:cs typeface="Arial"/>
                <a:sym typeface="Arial"/>
              </a:rPr>
              <a:t>Salud / </a:t>
            </a:r>
            <a:r>
              <a:rPr lang="en">
                <a:solidFill>
                  <a:srgbClr val="0045BF"/>
                </a:solidFill>
                <a:latin typeface="Arial"/>
                <a:ea typeface="Arial"/>
                <a:cs typeface="Arial"/>
                <a:sym typeface="Arial"/>
              </a:rPr>
              <a:t>Health</a:t>
            </a:r>
            <a:endParaRPr>
              <a:solidFill>
                <a:srgbClr val="0045BF"/>
              </a:solidFill>
              <a:latin typeface="Arial"/>
              <a:ea typeface="Arial"/>
              <a:cs typeface="Arial"/>
              <a:sym typeface="Arial"/>
            </a:endParaRPr>
          </a:p>
        </p:txBody>
      </p:sp>
      <p:sp>
        <p:nvSpPr>
          <p:cNvPr id="183" name="Google Shape;183;p11"/>
          <p:cNvSpPr txBox="1"/>
          <p:nvPr/>
        </p:nvSpPr>
        <p:spPr>
          <a:xfrm>
            <a:off x="349343" y="1555515"/>
            <a:ext cx="2332566"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dk2"/>
                </a:solidFill>
                <a:latin typeface="Arial"/>
                <a:ea typeface="Arial"/>
                <a:cs typeface="Arial"/>
                <a:sym typeface="Arial"/>
              </a:rPr>
              <a:t>Hambre:</a:t>
            </a:r>
            <a:endParaRPr b="0" i="0" sz="2400" u="none" cap="none" strike="noStrike">
              <a:solidFill>
                <a:schemeClr val="dk2"/>
              </a:solidFill>
              <a:latin typeface="Arial"/>
              <a:ea typeface="Arial"/>
              <a:cs typeface="Arial"/>
              <a:sym typeface="Arial"/>
            </a:endParaRPr>
          </a:p>
          <a:p>
            <a:pPr indent="0" lvl="0" marL="0" marR="0" rtl="0" algn="l">
              <a:lnSpc>
                <a:spcPct val="100000"/>
              </a:lnSpc>
              <a:spcBef>
                <a:spcPts val="1200"/>
              </a:spcBef>
              <a:spcAft>
                <a:spcPts val="1200"/>
              </a:spcAft>
              <a:buClr>
                <a:srgbClr val="000000"/>
              </a:buClr>
              <a:buSzPts val="2000"/>
              <a:buFont typeface="Arial"/>
              <a:buNone/>
            </a:pPr>
            <a:r>
              <a:rPr b="0" i="0" lang="en" sz="2000" u="none" cap="none" strike="noStrike">
                <a:solidFill>
                  <a:schemeClr val="dk2"/>
                </a:solidFill>
                <a:latin typeface="Arial"/>
                <a:ea typeface="Arial"/>
                <a:cs typeface="Arial"/>
                <a:sym typeface="Arial"/>
              </a:rPr>
              <a:t>64% dicen que su familia </a:t>
            </a:r>
            <a:r>
              <a:rPr b="1" i="0" lang="en" sz="2000" u="none" cap="none" strike="noStrike">
                <a:solidFill>
                  <a:schemeClr val="dk2"/>
                </a:solidFill>
                <a:latin typeface="Arial"/>
                <a:ea typeface="Arial"/>
                <a:cs typeface="Arial"/>
                <a:sym typeface="Arial"/>
              </a:rPr>
              <a:t>no tenía suficiente dinero para comer</a:t>
            </a:r>
            <a:r>
              <a:rPr b="0" i="0" lang="en" sz="2000" u="none" cap="none" strike="noStrike">
                <a:solidFill>
                  <a:schemeClr val="dk2"/>
                </a:solidFill>
                <a:latin typeface="Arial"/>
                <a:ea typeface="Arial"/>
                <a:cs typeface="Arial"/>
                <a:sym typeface="Arial"/>
              </a:rPr>
              <a:t> en el último año. </a:t>
            </a:r>
            <a:endParaRPr b="0" i="0" sz="2000" u="none" cap="none" strike="noStrike">
              <a:solidFill>
                <a:schemeClr val="dk2"/>
              </a:solidFill>
              <a:latin typeface="Arial"/>
              <a:ea typeface="Arial"/>
              <a:cs typeface="Arial"/>
              <a:sym typeface="Arial"/>
            </a:endParaRPr>
          </a:p>
        </p:txBody>
      </p:sp>
      <p:sp>
        <p:nvSpPr>
          <p:cNvPr id="184" name="Google Shape;184;p11"/>
          <p:cNvSpPr txBox="1"/>
          <p:nvPr/>
        </p:nvSpPr>
        <p:spPr>
          <a:xfrm>
            <a:off x="6462093" y="1555800"/>
            <a:ext cx="2633780" cy="209285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45BF"/>
                </a:solidFill>
                <a:latin typeface="Arial"/>
                <a:ea typeface="Arial"/>
                <a:cs typeface="Arial"/>
                <a:sym typeface="Arial"/>
              </a:rPr>
              <a:t>Hunger:</a:t>
            </a:r>
            <a:endParaRPr b="0" i="0" sz="2400" u="none" cap="none" strike="noStrike">
              <a:solidFill>
                <a:srgbClr val="0045BF"/>
              </a:solidFill>
              <a:latin typeface="Arial"/>
              <a:ea typeface="Arial"/>
              <a:cs typeface="Arial"/>
              <a:sym typeface="Arial"/>
            </a:endParaRPr>
          </a:p>
          <a:p>
            <a:pPr indent="0" lvl="0" marL="0" marR="0" rtl="0" algn="l">
              <a:lnSpc>
                <a:spcPct val="100000"/>
              </a:lnSpc>
              <a:spcBef>
                <a:spcPts val="1200"/>
              </a:spcBef>
              <a:spcAft>
                <a:spcPts val="1200"/>
              </a:spcAft>
              <a:buClr>
                <a:srgbClr val="000000"/>
              </a:buClr>
              <a:buSzPts val="2000"/>
              <a:buFont typeface="Arial"/>
              <a:buNone/>
            </a:pPr>
            <a:r>
              <a:rPr b="0" i="0" lang="en" sz="2000" u="none" cap="none" strike="noStrike">
                <a:solidFill>
                  <a:srgbClr val="0045BF"/>
                </a:solidFill>
                <a:latin typeface="Arial"/>
                <a:ea typeface="Arial"/>
                <a:cs typeface="Arial"/>
                <a:sym typeface="Arial"/>
              </a:rPr>
              <a:t>64% say their family </a:t>
            </a:r>
            <a:r>
              <a:rPr b="1" i="0" lang="en" sz="2000" u="none" cap="none" strike="noStrike">
                <a:solidFill>
                  <a:srgbClr val="0045BF"/>
                </a:solidFill>
                <a:latin typeface="Arial"/>
                <a:ea typeface="Arial"/>
                <a:cs typeface="Arial"/>
                <a:sym typeface="Arial"/>
              </a:rPr>
              <a:t>did not have enough money to eat</a:t>
            </a:r>
            <a:r>
              <a:rPr b="0" i="0" lang="en" sz="2000" u="none" cap="none" strike="noStrike">
                <a:solidFill>
                  <a:srgbClr val="0045BF"/>
                </a:solidFill>
                <a:latin typeface="Arial"/>
                <a:ea typeface="Arial"/>
                <a:cs typeface="Arial"/>
                <a:sym typeface="Arial"/>
              </a:rPr>
              <a:t> in the last year.</a:t>
            </a:r>
            <a:endParaRPr b="0" i="0" sz="2000" u="none" cap="none" strike="noStrike">
              <a:solidFill>
                <a:srgbClr val="0045BF"/>
              </a:solidFill>
              <a:latin typeface="Arial"/>
              <a:ea typeface="Arial"/>
              <a:cs typeface="Arial"/>
              <a:sym typeface="Arial"/>
            </a:endParaRPr>
          </a:p>
        </p:txBody>
      </p:sp>
      <p:pic>
        <p:nvPicPr>
          <p:cNvPr descr="A close-up of a drawing&#10;&#10;Description automatically generated" id="185" name="Google Shape;185;p11"/>
          <p:cNvPicPr preferRelativeResize="0"/>
          <p:nvPr/>
        </p:nvPicPr>
        <p:blipFill rotWithShape="1">
          <a:blip r:embed="rId3">
            <a:alphaModFix/>
          </a:blip>
          <a:srcRect b="0" l="0" r="0" t="0"/>
          <a:stretch/>
        </p:blipFill>
        <p:spPr>
          <a:xfrm>
            <a:off x="963539" y="140634"/>
            <a:ext cx="1316222" cy="1222946"/>
          </a:xfrm>
          <a:prstGeom prst="rect">
            <a:avLst/>
          </a:prstGeom>
          <a:noFill/>
          <a:ln>
            <a:noFill/>
          </a:ln>
        </p:spPr>
      </p:pic>
      <p:pic>
        <p:nvPicPr>
          <p:cNvPr descr="A close-up of a drawing&#10;&#10;Description automatically generated" id="186" name="Google Shape;186;p11"/>
          <p:cNvPicPr preferRelativeResize="0"/>
          <p:nvPr/>
        </p:nvPicPr>
        <p:blipFill rotWithShape="1">
          <a:blip r:embed="rId3">
            <a:alphaModFix/>
          </a:blip>
          <a:srcRect b="0" l="0" r="0" t="0"/>
          <a:stretch/>
        </p:blipFill>
        <p:spPr>
          <a:xfrm flipH="1">
            <a:off x="6644353" y="140634"/>
            <a:ext cx="1316222" cy="1222946"/>
          </a:xfrm>
          <a:prstGeom prst="rect">
            <a:avLst/>
          </a:prstGeom>
          <a:noFill/>
          <a:ln>
            <a:noFill/>
          </a:ln>
        </p:spPr>
      </p:pic>
      <p:sp>
        <p:nvSpPr>
          <p:cNvPr id="187" name="Google Shape;187;p11"/>
          <p:cNvSpPr txBox="1"/>
          <p:nvPr/>
        </p:nvSpPr>
        <p:spPr>
          <a:xfrm>
            <a:off x="3015915" y="924833"/>
            <a:ext cx="303728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Problemas de Salud mas comunes /</a:t>
            </a:r>
            <a:r>
              <a:rPr b="0" i="0" lang="en" sz="1400" u="none" cap="none" strike="noStrike">
                <a:solidFill>
                  <a:srgbClr val="0045BF"/>
                </a:solidFill>
                <a:latin typeface="Arial"/>
                <a:ea typeface="Arial"/>
                <a:cs typeface="Arial"/>
                <a:sym typeface="Arial"/>
              </a:rPr>
              <a:t>Most common health problems</a:t>
            </a:r>
            <a:endParaRPr/>
          </a:p>
        </p:txBody>
      </p:sp>
      <p:sp>
        <p:nvSpPr>
          <p:cNvPr id="188" name="Google Shape;188;p11"/>
          <p:cNvSpPr txBox="1"/>
          <p:nvPr/>
        </p:nvSpPr>
        <p:spPr>
          <a:xfrm>
            <a:off x="2803047" y="1772652"/>
            <a:ext cx="3318000" cy="246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ESTRES/</a:t>
            </a:r>
            <a:r>
              <a:rPr b="0" i="0" lang="en" sz="1400" u="none" cap="none" strike="noStrike">
                <a:solidFill>
                  <a:srgbClr val="0045BF"/>
                </a:solidFill>
                <a:latin typeface="Arial"/>
                <a:ea typeface="Arial"/>
                <a:cs typeface="Arial"/>
                <a:sym typeface="Arial"/>
              </a:rPr>
              <a:t>STRESS</a:t>
            </a:r>
            <a:r>
              <a:rPr b="0" i="0" lang="en" sz="1400" u="none" cap="none" strike="noStrike">
                <a:solidFill>
                  <a:srgbClr val="000000"/>
                </a:solidFill>
                <a:latin typeface="Arial"/>
                <a:ea typeface="Arial"/>
                <a:cs typeface="Arial"/>
                <a:sym typeface="Arial"/>
              </a:rPr>
              <a:t>		40%</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TRISTEZA/</a:t>
            </a:r>
            <a:r>
              <a:rPr b="0" i="0" lang="en" sz="1400" u="none" cap="none" strike="noStrike">
                <a:solidFill>
                  <a:srgbClr val="0045BF"/>
                </a:solidFill>
                <a:latin typeface="Arial"/>
                <a:ea typeface="Arial"/>
                <a:cs typeface="Arial"/>
                <a:sym typeface="Arial"/>
              </a:rPr>
              <a:t>SADNESS</a:t>
            </a:r>
            <a:r>
              <a:rPr b="0" i="0" lang="en" sz="1400" u="none" cap="none" strike="noStrike">
                <a:solidFill>
                  <a:srgbClr val="000000"/>
                </a:solidFill>
                <a:latin typeface="Arial"/>
                <a:ea typeface="Arial"/>
                <a:cs typeface="Arial"/>
                <a:sym typeface="Arial"/>
              </a:rPr>
              <a:t>		36%</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DOLOR DE CABEZA/</a:t>
            </a:r>
            <a:endParaRPr/>
          </a:p>
          <a:p>
            <a:pPr indent="0" lvl="0" marL="0" marR="0" rtl="0" algn="l">
              <a:lnSpc>
                <a:spcPct val="100000"/>
              </a:lnSpc>
              <a:spcBef>
                <a:spcPts val="0"/>
              </a:spcBef>
              <a:spcAft>
                <a:spcPts val="0"/>
              </a:spcAft>
              <a:buNone/>
            </a:pPr>
            <a:r>
              <a:rPr b="0" i="0" lang="en" sz="1400" u="none" cap="none" strike="noStrike">
                <a:solidFill>
                  <a:srgbClr val="0045BF"/>
                </a:solidFill>
                <a:latin typeface="Arial"/>
                <a:ea typeface="Arial"/>
                <a:cs typeface="Arial"/>
                <a:sym typeface="Arial"/>
              </a:rPr>
              <a:t>HEADACHES</a:t>
            </a:r>
            <a:r>
              <a:rPr b="0" i="0" lang="en" sz="1400" u="none" cap="none" strike="noStrike">
                <a:solidFill>
                  <a:srgbClr val="000000"/>
                </a:solidFill>
                <a:latin typeface="Arial"/>
                <a:ea typeface="Arial"/>
                <a:cs typeface="Arial"/>
                <a:sym typeface="Arial"/>
              </a:rPr>
              <a:t> 			31%</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PROBLEMAS DENTALES/ </a:t>
            </a:r>
            <a:endParaRPr/>
          </a:p>
          <a:p>
            <a:pPr indent="0" lvl="0" marL="0" marR="0" rtl="0" algn="l">
              <a:lnSpc>
                <a:spcPct val="100000"/>
              </a:lnSpc>
              <a:spcBef>
                <a:spcPts val="0"/>
              </a:spcBef>
              <a:spcAft>
                <a:spcPts val="0"/>
              </a:spcAft>
              <a:buNone/>
            </a:pPr>
            <a:r>
              <a:rPr b="0" i="0" lang="en" sz="1400" u="none" cap="none" strike="noStrike">
                <a:solidFill>
                  <a:srgbClr val="0045BF"/>
                </a:solidFill>
                <a:latin typeface="Arial"/>
                <a:ea typeface="Arial"/>
                <a:cs typeface="Arial"/>
                <a:sym typeface="Arial"/>
              </a:rPr>
              <a:t>DENTAL PROBLEMS </a:t>
            </a:r>
            <a:r>
              <a:rPr b="0" i="0" lang="en" sz="1400" u="none" cap="none" strike="noStrike">
                <a:solidFill>
                  <a:srgbClr val="000000"/>
                </a:solidFill>
                <a:latin typeface="Arial"/>
                <a:ea typeface="Arial"/>
                <a:cs typeface="Arial"/>
                <a:sym typeface="Arial"/>
              </a:rPr>
              <a:t>		27%</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 sz="1400" u="none" cap="none" strike="noStrike">
                <a:solidFill>
                  <a:srgbClr val="000000"/>
                </a:solidFill>
                <a:latin typeface="Arial"/>
                <a:ea typeface="Arial"/>
                <a:cs typeface="Arial"/>
                <a:sym typeface="Arial"/>
              </a:rPr>
              <a:t>CORAJE/</a:t>
            </a:r>
            <a:r>
              <a:rPr b="0" i="0" lang="en" sz="1400" u="none" cap="none" strike="noStrike">
                <a:solidFill>
                  <a:srgbClr val="0045BF"/>
                </a:solidFill>
                <a:latin typeface="Arial"/>
                <a:ea typeface="Arial"/>
                <a:cs typeface="Arial"/>
                <a:sym typeface="Arial"/>
              </a:rPr>
              <a:t>ANGER</a:t>
            </a:r>
            <a:r>
              <a:rPr b="0" i="0" lang="en" sz="1400" u="none" cap="none" strike="noStrike">
                <a:solidFill>
                  <a:srgbClr val="000000"/>
                </a:solidFill>
                <a:latin typeface="Arial"/>
                <a:ea typeface="Arial"/>
                <a:cs typeface="Arial"/>
                <a:sym typeface="Arial"/>
              </a:rPr>
              <a:t> 		25%</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2"/>
          <p:cNvSpPr txBox="1"/>
          <p:nvPr>
            <p:ph idx="4294967295" type="title"/>
          </p:nvPr>
        </p:nvSpPr>
        <p:spPr>
          <a:xfrm>
            <a:off x="998621" y="105442"/>
            <a:ext cx="6152148"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Servicios de Salud / </a:t>
            </a:r>
            <a:r>
              <a:rPr lang="en">
                <a:solidFill>
                  <a:srgbClr val="0045BF"/>
                </a:solidFill>
                <a:latin typeface="Arial"/>
                <a:ea typeface="Arial"/>
                <a:cs typeface="Arial"/>
                <a:sym typeface="Arial"/>
              </a:rPr>
              <a:t>Health Services</a:t>
            </a:r>
            <a:endParaRPr>
              <a:solidFill>
                <a:srgbClr val="0045BF"/>
              </a:solidFill>
              <a:latin typeface="Arial"/>
              <a:ea typeface="Arial"/>
              <a:cs typeface="Arial"/>
              <a:sym typeface="Arial"/>
            </a:endParaRPr>
          </a:p>
        </p:txBody>
      </p:sp>
      <p:sp>
        <p:nvSpPr>
          <p:cNvPr id="194" name="Google Shape;194;p12"/>
          <p:cNvSpPr txBox="1"/>
          <p:nvPr>
            <p:ph idx="4294967295" type="body"/>
          </p:nvPr>
        </p:nvSpPr>
        <p:spPr>
          <a:xfrm>
            <a:off x="4905376" y="795755"/>
            <a:ext cx="4050380" cy="3467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lang="en" sz="1400">
                <a:solidFill>
                  <a:srgbClr val="0045BF"/>
                </a:solidFill>
                <a:latin typeface="Arial"/>
                <a:ea typeface="Arial"/>
                <a:cs typeface="Arial"/>
                <a:sym typeface="Arial"/>
              </a:rPr>
              <a:t>Limited primary medical services:</a:t>
            </a:r>
            <a:r>
              <a:rPr lang="en" sz="1400">
                <a:solidFill>
                  <a:srgbClr val="0045BF"/>
                </a:solidFill>
                <a:latin typeface="Arial"/>
                <a:ea typeface="Arial"/>
                <a:cs typeface="Arial"/>
                <a:sym typeface="Arial"/>
              </a:rPr>
              <a:t> </a:t>
            </a:r>
            <a:endParaRPr sz="1400">
              <a:solidFill>
                <a:srgbClr val="0045BF"/>
              </a:solidFill>
              <a:latin typeface="Arial"/>
              <a:ea typeface="Arial"/>
              <a:cs typeface="Arial"/>
              <a:sym typeface="Arial"/>
            </a:endParaRPr>
          </a:p>
          <a:p>
            <a:pPr indent="-330200" lvl="0" marL="457200" rtl="0" algn="l">
              <a:lnSpc>
                <a:spcPct val="100000"/>
              </a:lnSpc>
              <a:spcBef>
                <a:spcPts val="120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54% never had a physical exam</a:t>
            </a:r>
            <a:r>
              <a:rPr lang="en" sz="1400">
                <a:solidFill>
                  <a:srgbClr val="0045BF"/>
                </a:solidFill>
                <a:latin typeface="Arial"/>
                <a:ea typeface="Arial"/>
                <a:cs typeface="Arial"/>
                <a:sym typeface="Arial"/>
              </a:rPr>
              <a:t> </a:t>
            </a:r>
            <a:endParaRPr sz="14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65% never had a dental exam</a:t>
            </a:r>
            <a:r>
              <a:rPr lang="en" sz="1400">
                <a:solidFill>
                  <a:srgbClr val="0045BF"/>
                </a:solidFill>
                <a:latin typeface="Arial"/>
                <a:ea typeface="Arial"/>
                <a:cs typeface="Arial"/>
                <a:sym typeface="Arial"/>
              </a:rPr>
              <a:t> </a:t>
            </a:r>
            <a:endParaRPr sz="14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84% never had an eye exam</a:t>
            </a:r>
            <a:endParaRPr sz="1400">
              <a:solidFill>
                <a:srgbClr val="0045BF"/>
              </a:solidFill>
              <a:latin typeface="Arial"/>
              <a:ea typeface="Arial"/>
              <a:cs typeface="Arial"/>
              <a:sym typeface="Arial"/>
            </a:endParaRPr>
          </a:p>
          <a:p>
            <a:pPr indent="0" lvl="0" marL="0" rtl="0" algn="l">
              <a:lnSpc>
                <a:spcPct val="100000"/>
              </a:lnSpc>
              <a:spcBef>
                <a:spcPts val="1200"/>
              </a:spcBef>
              <a:spcAft>
                <a:spcPts val="0"/>
              </a:spcAft>
              <a:buClr>
                <a:schemeClr val="dk2"/>
              </a:buClr>
              <a:buSzPts val="1100"/>
              <a:buFont typeface="Arial"/>
              <a:buNone/>
            </a:pPr>
            <a:r>
              <a:rPr b="1" lang="en" sz="1400">
                <a:solidFill>
                  <a:srgbClr val="0045BF"/>
                </a:solidFill>
                <a:latin typeface="Arial"/>
                <a:ea typeface="Arial"/>
                <a:cs typeface="Arial"/>
                <a:sym typeface="Arial"/>
              </a:rPr>
              <a:t>Western clinical services locations</a:t>
            </a:r>
            <a:endParaRPr b="1" sz="1400">
              <a:solidFill>
                <a:srgbClr val="0045BF"/>
              </a:solidFill>
              <a:latin typeface="Arial"/>
              <a:ea typeface="Arial"/>
              <a:cs typeface="Arial"/>
              <a:sym typeface="Arial"/>
            </a:endParaRPr>
          </a:p>
          <a:p>
            <a:pPr indent="-330200" lvl="0" marL="457200" marR="0" rtl="0" algn="l">
              <a:lnSpc>
                <a:spcPct val="100000"/>
              </a:lnSpc>
              <a:spcBef>
                <a:spcPts val="120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Community Health Centers (CHC) (30%) </a:t>
            </a:r>
            <a:endParaRPr b="1" sz="1400">
              <a:solidFill>
                <a:srgbClr val="0045BF"/>
              </a:solidFill>
              <a:latin typeface="Arial"/>
              <a:ea typeface="Arial"/>
              <a:cs typeface="Arial"/>
              <a:sym typeface="Arial"/>
            </a:endParaRPr>
          </a:p>
          <a:p>
            <a:pPr indent="-330200" lvl="0" marL="457200" marR="0" rtl="0" algn="l">
              <a:lnSpc>
                <a:spcPct val="100000"/>
              </a:lnSpc>
              <a:spcBef>
                <a:spcPts val="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Pharmacy (22%)</a:t>
            </a:r>
            <a:endParaRPr b="1" sz="1400">
              <a:solidFill>
                <a:srgbClr val="0045BF"/>
              </a:solidFill>
              <a:latin typeface="Arial"/>
              <a:ea typeface="Arial"/>
              <a:cs typeface="Arial"/>
              <a:sym typeface="Arial"/>
            </a:endParaRPr>
          </a:p>
          <a:p>
            <a:pPr indent="-330200" lvl="0" marL="457200" marR="0" rtl="0" algn="l">
              <a:lnSpc>
                <a:spcPct val="100000"/>
              </a:lnSpc>
              <a:spcBef>
                <a:spcPts val="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Hospital (14%</a:t>
            </a:r>
            <a:r>
              <a:rPr lang="en" sz="1400">
                <a:solidFill>
                  <a:srgbClr val="0045BF"/>
                </a:solidFill>
                <a:latin typeface="Arial"/>
                <a:ea typeface="Arial"/>
                <a:cs typeface="Arial"/>
                <a:sym typeface="Arial"/>
              </a:rPr>
              <a:t>)</a:t>
            </a:r>
            <a:endParaRPr sz="1400">
              <a:solidFill>
                <a:srgbClr val="0045BF"/>
              </a:solidFill>
              <a:latin typeface="Arial"/>
              <a:ea typeface="Arial"/>
              <a:cs typeface="Arial"/>
              <a:sym typeface="Arial"/>
            </a:endParaRPr>
          </a:p>
          <a:p>
            <a:pPr indent="0" lvl="0" marL="0" rtl="0" algn="l">
              <a:lnSpc>
                <a:spcPct val="100000"/>
              </a:lnSpc>
              <a:spcBef>
                <a:spcPts val="1200"/>
              </a:spcBef>
              <a:spcAft>
                <a:spcPts val="0"/>
              </a:spcAft>
              <a:buSzPts val="1800"/>
              <a:buNone/>
            </a:pPr>
            <a:r>
              <a:rPr b="1" lang="en" sz="1400">
                <a:solidFill>
                  <a:srgbClr val="0045BF"/>
                </a:solidFill>
                <a:latin typeface="Arial"/>
                <a:ea typeface="Arial"/>
                <a:cs typeface="Arial"/>
                <a:sym typeface="Arial"/>
              </a:rPr>
              <a:t>Traditional care</a:t>
            </a:r>
            <a:endParaRPr b="1" sz="1400">
              <a:solidFill>
                <a:srgbClr val="0045BF"/>
              </a:solidFill>
              <a:latin typeface="Arial"/>
              <a:ea typeface="Arial"/>
              <a:cs typeface="Arial"/>
              <a:sym typeface="Arial"/>
            </a:endParaRPr>
          </a:p>
          <a:p>
            <a:pPr indent="-330200" lvl="0" marL="457200" rtl="0" algn="l">
              <a:lnSpc>
                <a:spcPct val="100000"/>
              </a:lnSpc>
              <a:spcBef>
                <a:spcPts val="1200"/>
              </a:spcBef>
              <a:spcAft>
                <a:spcPts val="0"/>
              </a:spcAft>
              <a:buClr>
                <a:srgbClr val="0000FF"/>
              </a:buClr>
              <a:buSzPts val="1600"/>
              <a:buFont typeface="Calibri"/>
              <a:buChar char="●"/>
            </a:pPr>
            <a:r>
              <a:rPr b="1" lang="en" sz="1400">
                <a:solidFill>
                  <a:srgbClr val="0045BF"/>
                </a:solidFill>
                <a:latin typeface="Arial"/>
                <a:ea typeface="Arial"/>
                <a:cs typeface="Arial"/>
                <a:sym typeface="Arial"/>
              </a:rPr>
              <a:t>65% visit  curanderos</a:t>
            </a:r>
            <a:endParaRPr sz="1400">
              <a:solidFill>
                <a:srgbClr val="0045BF"/>
              </a:solidFill>
              <a:latin typeface="Arial"/>
              <a:ea typeface="Arial"/>
              <a:cs typeface="Arial"/>
              <a:sym typeface="Arial"/>
            </a:endParaRPr>
          </a:p>
        </p:txBody>
      </p:sp>
      <p:sp>
        <p:nvSpPr>
          <p:cNvPr id="195" name="Google Shape;195;p12"/>
          <p:cNvSpPr txBox="1"/>
          <p:nvPr>
            <p:ph idx="4294967295" type="body"/>
          </p:nvPr>
        </p:nvSpPr>
        <p:spPr>
          <a:xfrm>
            <a:off x="160421" y="795755"/>
            <a:ext cx="4531895" cy="355198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100"/>
              <a:buFont typeface="Arial"/>
              <a:buNone/>
            </a:pPr>
            <a:r>
              <a:rPr b="1" lang="en" sz="1400">
                <a:latin typeface="Arial"/>
                <a:ea typeface="Arial"/>
                <a:cs typeface="Arial"/>
                <a:sym typeface="Arial"/>
              </a:rPr>
              <a:t>Servicios médicos primarios limitados:</a:t>
            </a:r>
            <a:endParaRPr b="1" sz="1400">
              <a:latin typeface="Arial"/>
              <a:ea typeface="Arial"/>
              <a:cs typeface="Arial"/>
              <a:sym typeface="Arial"/>
            </a:endParaRPr>
          </a:p>
          <a:p>
            <a:pPr indent="-330200" lvl="0" marL="457200" marR="0" rtl="0" algn="l">
              <a:lnSpc>
                <a:spcPct val="100000"/>
              </a:lnSpc>
              <a:spcBef>
                <a:spcPts val="1200"/>
              </a:spcBef>
              <a:spcAft>
                <a:spcPts val="0"/>
              </a:spcAft>
              <a:buSzPts val="1600"/>
              <a:buFont typeface="Calibri"/>
              <a:buChar char="●"/>
            </a:pPr>
            <a:r>
              <a:rPr b="1" lang="en" sz="1400">
                <a:latin typeface="Arial"/>
                <a:ea typeface="Arial"/>
                <a:cs typeface="Arial"/>
                <a:sym typeface="Arial"/>
              </a:rPr>
              <a:t>El 54% nunca se hizo un examen físico</a:t>
            </a:r>
            <a:endParaRPr b="1" sz="1400">
              <a:latin typeface="Arial"/>
              <a:ea typeface="Arial"/>
              <a:cs typeface="Arial"/>
              <a:sym typeface="Arial"/>
            </a:endParaRPr>
          </a:p>
          <a:p>
            <a:pPr indent="-330200" lvl="0" marL="457200" marR="0" rtl="0" algn="l">
              <a:lnSpc>
                <a:spcPct val="100000"/>
              </a:lnSpc>
              <a:spcBef>
                <a:spcPts val="0"/>
              </a:spcBef>
              <a:spcAft>
                <a:spcPts val="0"/>
              </a:spcAft>
              <a:buSzPts val="1600"/>
              <a:buFont typeface="Calibri"/>
              <a:buChar char="●"/>
            </a:pPr>
            <a:r>
              <a:rPr b="1" lang="en" sz="1400">
                <a:latin typeface="Arial"/>
                <a:ea typeface="Arial"/>
                <a:cs typeface="Arial"/>
                <a:sym typeface="Arial"/>
              </a:rPr>
              <a:t>El 65% nunca se hizo un examen dental</a:t>
            </a:r>
            <a:endParaRPr b="1" sz="1400">
              <a:latin typeface="Arial"/>
              <a:ea typeface="Arial"/>
              <a:cs typeface="Arial"/>
              <a:sym typeface="Arial"/>
            </a:endParaRPr>
          </a:p>
          <a:p>
            <a:pPr indent="-330200" lvl="0" marL="457200" marR="0" rtl="0" algn="l">
              <a:lnSpc>
                <a:spcPct val="100000"/>
              </a:lnSpc>
              <a:spcBef>
                <a:spcPts val="0"/>
              </a:spcBef>
              <a:spcAft>
                <a:spcPts val="0"/>
              </a:spcAft>
              <a:buSzPts val="1600"/>
              <a:buFont typeface="Calibri"/>
              <a:buChar char="●"/>
            </a:pPr>
            <a:r>
              <a:rPr b="1" lang="en" sz="1400">
                <a:latin typeface="Arial"/>
                <a:ea typeface="Arial"/>
                <a:cs typeface="Arial"/>
                <a:sym typeface="Arial"/>
              </a:rPr>
              <a:t>El 84% nunca se hizo un examen de la vista</a:t>
            </a:r>
            <a:endParaRPr b="1" sz="1400">
              <a:latin typeface="Arial"/>
              <a:ea typeface="Arial"/>
              <a:cs typeface="Arial"/>
              <a:sym typeface="Arial"/>
            </a:endParaRPr>
          </a:p>
          <a:p>
            <a:pPr indent="0" lvl="0" marL="0" marR="0" rtl="0" algn="l">
              <a:lnSpc>
                <a:spcPct val="100000"/>
              </a:lnSpc>
              <a:spcBef>
                <a:spcPts val="1200"/>
              </a:spcBef>
              <a:spcAft>
                <a:spcPts val="0"/>
              </a:spcAft>
              <a:buClr>
                <a:schemeClr val="dk2"/>
              </a:buClr>
              <a:buSzPts val="1100"/>
              <a:buFont typeface="Arial"/>
              <a:buNone/>
            </a:pPr>
            <a:r>
              <a:rPr b="1" lang="en" sz="1400">
                <a:latin typeface="Arial"/>
                <a:ea typeface="Arial"/>
                <a:cs typeface="Arial"/>
                <a:sym typeface="Arial"/>
              </a:rPr>
              <a:t>Ubicaciones de servicios clínicos occidentales</a:t>
            </a:r>
            <a:endParaRPr b="1" sz="1400">
              <a:latin typeface="Arial"/>
              <a:ea typeface="Arial"/>
              <a:cs typeface="Arial"/>
              <a:sym typeface="Arial"/>
            </a:endParaRPr>
          </a:p>
          <a:p>
            <a:pPr indent="-330200" lvl="0" marL="457200" marR="0" rtl="0" algn="l">
              <a:lnSpc>
                <a:spcPct val="100000"/>
              </a:lnSpc>
              <a:spcBef>
                <a:spcPts val="1200"/>
              </a:spcBef>
              <a:spcAft>
                <a:spcPts val="0"/>
              </a:spcAft>
              <a:buSzPts val="1600"/>
              <a:buFont typeface="Calibri"/>
              <a:buChar char="●"/>
            </a:pPr>
            <a:r>
              <a:rPr b="1" lang="en" sz="1400">
                <a:latin typeface="Arial"/>
                <a:ea typeface="Arial"/>
                <a:cs typeface="Arial"/>
                <a:sym typeface="Arial"/>
              </a:rPr>
              <a:t>Centros de Salud Comunitarios (CHC) (30%)</a:t>
            </a:r>
            <a:endParaRPr b="1" sz="1400">
              <a:latin typeface="Arial"/>
              <a:ea typeface="Arial"/>
              <a:cs typeface="Arial"/>
              <a:sym typeface="Arial"/>
            </a:endParaRPr>
          </a:p>
          <a:p>
            <a:pPr indent="-330200" lvl="0" marL="457200" marR="0" rtl="0" algn="l">
              <a:lnSpc>
                <a:spcPct val="100000"/>
              </a:lnSpc>
              <a:spcBef>
                <a:spcPts val="0"/>
              </a:spcBef>
              <a:spcAft>
                <a:spcPts val="0"/>
              </a:spcAft>
              <a:buSzPts val="1600"/>
              <a:buFont typeface="Calibri"/>
              <a:buChar char="●"/>
            </a:pPr>
            <a:r>
              <a:rPr b="1" lang="en" sz="1400">
                <a:latin typeface="Arial"/>
                <a:ea typeface="Arial"/>
                <a:cs typeface="Arial"/>
                <a:sym typeface="Arial"/>
              </a:rPr>
              <a:t>Farmacia (22%)</a:t>
            </a:r>
            <a:endParaRPr b="1" sz="1400">
              <a:latin typeface="Arial"/>
              <a:ea typeface="Arial"/>
              <a:cs typeface="Arial"/>
              <a:sym typeface="Arial"/>
            </a:endParaRPr>
          </a:p>
          <a:p>
            <a:pPr indent="-330200" lvl="0" marL="457200" marR="0" rtl="0" algn="l">
              <a:lnSpc>
                <a:spcPct val="100000"/>
              </a:lnSpc>
              <a:spcBef>
                <a:spcPts val="0"/>
              </a:spcBef>
              <a:spcAft>
                <a:spcPts val="0"/>
              </a:spcAft>
              <a:buSzPts val="1600"/>
              <a:buFont typeface="Calibri"/>
              <a:buChar char="●"/>
            </a:pPr>
            <a:r>
              <a:rPr b="1" lang="en" sz="1400">
                <a:latin typeface="Arial"/>
                <a:ea typeface="Arial"/>
                <a:cs typeface="Arial"/>
                <a:sym typeface="Arial"/>
              </a:rPr>
              <a:t>Hospital (14%)</a:t>
            </a:r>
            <a:endParaRPr b="1" sz="1400">
              <a:latin typeface="Arial"/>
              <a:ea typeface="Arial"/>
              <a:cs typeface="Arial"/>
              <a:sym typeface="Arial"/>
            </a:endParaRPr>
          </a:p>
          <a:p>
            <a:pPr indent="0" lvl="0" marL="0" marR="0" rtl="0" algn="l">
              <a:lnSpc>
                <a:spcPct val="100000"/>
              </a:lnSpc>
              <a:spcBef>
                <a:spcPts val="1200"/>
              </a:spcBef>
              <a:spcAft>
                <a:spcPts val="0"/>
              </a:spcAft>
              <a:buSzPts val="1800"/>
              <a:buNone/>
            </a:pPr>
            <a:r>
              <a:rPr b="1" lang="en" sz="1400">
                <a:latin typeface="Arial"/>
                <a:ea typeface="Arial"/>
                <a:cs typeface="Arial"/>
                <a:sym typeface="Arial"/>
              </a:rPr>
              <a:t>Cuidado tradicional</a:t>
            </a:r>
            <a:endParaRPr b="1" sz="1400">
              <a:latin typeface="Arial"/>
              <a:ea typeface="Arial"/>
              <a:cs typeface="Arial"/>
              <a:sym typeface="Arial"/>
            </a:endParaRPr>
          </a:p>
          <a:p>
            <a:pPr indent="-317500" lvl="0" marL="457200" marR="0" rtl="0" algn="l">
              <a:lnSpc>
                <a:spcPct val="100000"/>
              </a:lnSpc>
              <a:spcBef>
                <a:spcPts val="1200"/>
              </a:spcBef>
              <a:spcAft>
                <a:spcPts val="0"/>
              </a:spcAft>
              <a:buSzPts val="1400"/>
              <a:buFont typeface="Calibri"/>
              <a:buChar char="●"/>
            </a:pPr>
            <a:r>
              <a:rPr b="1" lang="en" sz="1400">
                <a:latin typeface="Arial"/>
                <a:ea typeface="Arial"/>
                <a:cs typeface="Arial"/>
                <a:sym typeface="Arial"/>
              </a:rPr>
              <a:t>65% visita curanderos </a:t>
            </a:r>
            <a:endParaRPr sz="1400">
              <a:latin typeface="Arial"/>
              <a:ea typeface="Arial"/>
              <a:cs typeface="Arial"/>
              <a:sym typeface="Arial"/>
            </a:endParaRPr>
          </a:p>
          <a:p>
            <a:pPr indent="0" lvl="0" marL="0" rtl="0" algn="l">
              <a:lnSpc>
                <a:spcPct val="100000"/>
              </a:lnSpc>
              <a:spcBef>
                <a:spcPts val="1200"/>
              </a:spcBef>
              <a:spcAft>
                <a:spcPts val="1200"/>
              </a:spcAft>
              <a:buSzPts val="1800"/>
              <a:buNone/>
            </a:pPr>
            <a:r>
              <a:t/>
            </a:r>
            <a:endParaRPr sz="1600">
              <a:latin typeface="Calibri"/>
              <a:ea typeface="Calibri"/>
              <a:cs typeface="Calibri"/>
              <a:sym typeface="Calibri"/>
            </a:endParaRPr>
          </a:p>
        </p:txBody>
      </p:sp>
      <p:pic>
        <p:nvPicPr>
          <p:cNvPr descr="A cartoon of a pirate on a boat&#10;&#10;Description automatically generated" id="196" name="Google Shape;196;p12"/>
          <p:cNvPicPr preferRelativeResize="0"/>
          <p:nvPr/>
        </p:nvPicPr>
        <p:blipFill rotWithShape="1">
          <a:blip r:embed="rId3">
            <a:alphaModFix/>
          </a:blip>
          <a:srcRect b="0" l="0" r="0" t="0"/>
          <a:stretch/>
        </p:blipFill>
        <p:spPr>
          <a:xfrm>
            <a:off x="2889250" y="3583100"/>
            <a:ext cx="1939925" cy="1454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3"/>
          <p:cNvSpPr txBox="1"/>
          <p:nvPr>
            <p:ph idx="4294967295" type="title"/>
          </p:nvPr>
        </p:nvSpPr>
        <p:spPr>
          <a:xfrm>
            <a:off x="1852166" y="108876"/>
            <a:ext cx="5327374"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Aseguranza / </a:t>
            </a:r>
            <a:r>
              <a:rPr lang="en">
                <a:solidFill>
                  <a:srgbClr val="0045BF"/>
                </a:solidFill>
                <a:latin typeface="Arial"/>
                <a:ea typeface="Arial"/>
                <a:cs typeface="Arial"/>
                <a:sym typeface="Arial"/>
              </a:rPr>
              <a:t>Health Insurance</a:t>
            </a:r>
            <a:endParaRPr>
              <a:solidFill>
                <a:srgbClr val="0045BF"/>
              </a:solidFill>
              <a:latin typeface="Arial"/>
              <a:ea typeface="Arial"/>
              <a:cs typeface="Arial"/>
              <a:sym typeface="Arial"/>
            </a:endParaRPr>
          </a:p>
        </p:txBody>
      </p:sp>
      <p:sp>
        <p:nvSpPr>
          <p:cNvPr id="202" name="Google Shape;202;p13"/>
          <p:cNvSpPr txBox="1"/>
          <p:nvPr>
            <p:ph idx="4294967295" type="body"/>
          </p:nvPr>
        </p:nvSpPr>
        <p:spPr>
          <a:xfrm>
            <a:off x="4410087" y="1004917"/>
            <a:ext cx="4663901" cy="3774768"/>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2"/>
              </a:buClr>
              <a:buSzPts val="1100"/>
              <a:buFont typeface="Arial"/>
              <a:buNone/>
            </a:pPr>
            <a:r>
              <a:rPr b="1" lang="en" sz="1400">
                <a:latin typeface="Arial"/>
                <a:ea typeface="Arial"/>
                <a:cs typeface="Arial"/>
                <a:sym typeface="Arial"/>
              </a:rPr>
              <a:t>Casi todos (85%) dijeron que no tenían seguro</a:t>
            </a:r>
            <a:endParaRPr b="1" sz="1400">
              <a:latin typeface="Arial"/>
              <a:ea typeface="Arial"/>
              <a:cs typeface="Arial"/>
              <a:sym typeface="Arial"/>
            </a:endParaRPr>
          </a:p>
          <a:p>
            <a:pPr indent="-330200" lvl="0" marL="457200" rtl="0" algn="l">
              <a:lnSpc>
                <a:spcPct val="100000"/>
              </a:lnSpc>
              <a:spcBef>
                <a:spcPts val="1200"/>
              </a:spcBef>
              <a:spcAft>
                <a:spcPts val="0"/>
              </a:spcAft>
              <a:buSzPts val="1600"/>
              <a:buFont typeface="Calibri"/>
              <a:buChar char="●"/>
            </a:pPr>
            <a:r>
              <a:rPr lang="en" sz="1400">
                <a:latin typeface="Arial"/>
                <a:ea typeface="Arial"/>
                <a:cs typeface="Arial"/>
                <a:sym typeface="Arial"/>
              </a:rPr>
              <a:t>6% informó haber accedido a Medi-Cal completo, pero no sabía que tenía seguro</a:t>
            </a:r>
            <a:endParaRPr sz="14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lang="en" sz="1400">
                <a:latin typeface="Arial"/>
                <a:ea typeface="Arial"/>
                <a:cs typeface="Arial"/>
                <a:sym typeface="Arial"/>
              </a:rPr>
              <a:t>20% de Medi-Cal de emergencia</a:t>
            </a:r>
            <a:endParaRPr sz="1400">
              <a:latin typeface="Arial"/>
              <a:ea typeface="Arial"/>
              <a:cs typeface="Arial"/>
              <a:sym typeface="Arial"/>
            </a:endParaRPr>
          </a:p>
          <a:p>
            <a:pPr indent="-330200" lvl="0" marL="457200" rtl="0" algn="l">
              <a:lnSpc>
                <a:spcPct val="100000"/>
              </a:lnSpc>
              <a:spcBef>
                <a:spcPts val="0"/>
              </a:spcBef>
              <a:spcAft>
                <a:spcPts val="0"/>
              </a:spcAft>
              <a:buSzPts val="1600"/>
              <a:buFont typeface="Calibri"/>
              <a:buChar char="●"/>
            </a:pPr>
            <a:r>
              <a:rPr lang="en" sz="1400">
                <a:latin typeface="Arial"/>
                <a:ea typeface="Arial"/>
                <a:cs typeface="Arial"/>
                <a:sym typeface="Arial"/>
              </a:rPr>
              <a:t>25% de embarazo Medi-Cal</a:t>
            </a:r>
            <a:endParaRPr/>
          </a:p>
          <a:p>
            <a:pPr indent="0" lvl="0" marL="127000" rtl="0" algn="l">
              <a:lnSpc>
                <a:spcPct val="100000"/>
              </a:lnSpc>
              <a:spcBef>
                <a:spcPts val="0"/>
              </a:spcBef>
              <a:spcAft>
                <a:spcPts val="0"/>
              </a:spcAft>
              <a:buSzPts val="1600"/>
              <a:buNone/>
            </a:pPr>
            <a:r>
              <a:t/>
            </a:r>
            <a:endParaRPr sz="1400">
              <a:latin typeface="Arial"/>
              <a:ea typeface="Arial"/>
              <a:cs typeface="Arial"/>
              <a:sym typeface="Arial"/>
            </a:endParaRPr>
          </a:p>
          <a:p>
            <a:pPr indent="0" lvl="0" marL="0" rtl="0" algn="l">
              <a:lnSpc>
                <a:spcPct val="100000"/>
              </a:lnSpc>
              <a:spcBef>
                <a:spcPts val="1200"/>
              </a:spcBef>
              <a:spcAft>
                <a:spcPts val="0"/>
              </a:spcAft>
              <a:buSzPts val="1800"/>
              <a:buNone/>
            </a:pPr>
            <a:r>
              <a:rPr b="1" lang="en" sz="1400">
                <a:solidFill>
                  <a:srgbClr val="0045BF"/>
                </a:solidFill>
                <a:latin typeface="Arial"/>
                <a:ea typeface="Arial"/>
                <a:cs typeface="Arial"/>
                <a:sym typeface="Arial"/>
              </a:rPr>
              <a:t>Nearly all (85%) said they did not have insurance</a:t>
            </a:r>
            <a:endParaRPr b="1" sz="1400">
              <a:solidFill>
                <a:srgbClr val="0045BF"/>
              </a:solidFill>
              <a:latin typeface="Arial"/>
              <a:ea typeface="Arial"/>
              <a:cs typeface="Arial"/>
              <a:sym typeface="Arial"/>
            </a:endParaRPr>
          </a:p>
          <a:p>
            <a:pPr indent="-330200" lvl="0" marL="457200" rtl="0" algn="l">
              <a:lnSpc>
                <a:spcPct val="100000"/>
              </a:lnSpc>
              <a:spcBef>
                <a:spcPts val="1200"/>
              </a:spcBef>
              <a:spcAft>
                <a:spcPts val="0"/>
              </a:spcAft>
              <a:buClr>
                <a:srgbClr val="0000FF"/>
              </a:buClr>
              <a:buSzPts val="1600"/>
              <a:buFont typeface="Calibri"/>
              <a:buChar char="●"/>
            </a:pPr>
            <a:r>
              <a:rPr lang="en" sz="1400">
                <a:solidFill>
                  <a:srgbClr val="0045BF"/>
                </a:solidFill>
                <a:latin typeface="Arial"/>
                <a:ea typeface="Arial"/>
                <a:cs typeface="Arial"/>
                <a:sym typeface="Arial"/>
              </a:rPr>
              <a:t>6% reported accessing full-scope Medi-Cal, but did not know they had insurance</a:t>
            </a:r>
            <a:endParaRPr sz="14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lang="en" sz="1400">
                <a:solidFill>
                  <a:srgbClr val="0045BF"/>
                </a:solidFill>
                <a:latin typeface="Arial"/>
                <a:ea typeface="Arial"/>
                <a:cs typeface="Arial"/>
                <a:sym typeface="Arial"/>
              </a:rPr>
              <a:t>20% emergency Medi-Cal</a:t>
            </a:r>
            <a:endParaRPr sz="1400">
              <a:solidFill>
                <a:srgbClr val="0045BF"/>
              </a:solidFill>
              <a:latin typeface="Arial"/>
              <a:ea typeface="Arial"/>
              <a:cs typeface="Arial"/>
              <a:sym typeface="Arial"/>
            </a:endParaRPr>
          </a:p>
          <a:p>
            <a:pPr indent="-330200" lvl="0" marL="457200" rtl="0" algn="l">
              <a:lnSpc>
                <a:spcPct val="100000"/>
              </a:lnSpc>
              <a:spcBef>
                <a:spcPts val="0"/>
              </a:spcBef>
              <a:spcAft>
                <a:spcPts val="0"/>
              </a:spcAft>
              <a:buClr>
                <a:srgbClr val="0000FF"/>
              </a:buClr>
              <a:buSzPts val="1600"/>
              <a:buFont typeface="Calibri"/>
              <a:buChar char="●"/>
            </a:pPr>
            <a:r>
              <a:rPr lang="en" sz="1400">
                <a:solidFill>
                  <a:srgbClr val="0045BF"/>
                </a:solidFill>
                <a:latin typeface="Arial"/>
                <a:ea typeface="Arial"/>
                <a:cs typeface="Arial"/>
                <a:sym typeface="Arial"/>
              </a:rPr>
              <a:t>25% pregnancy Medi-Cal</a:t>
            </a:r>
            <a:endParaRPr sz="1400">
              <a:solidFill>
                <a:srgbClr val="0045BF"/>
              </a:solidFill>
              <a:latin typeface="Arial"/>
              <a:ea typeface="Arial"/>
              <a:cs typeface="Arial"/>
              <a:sym typeface="Arial"/>
            </a:endParaRPr>
          </a:p>
        </p:txBody>
      </p:sp>
      <p:pic>
        <p:nvPicPr>
          <p:cNvPr id="203" name="Google Shape;203;p13"/>
          <p:cNvPicPr preferRelativeResize="0"/>
          <p:nvPr/>
        </p:nvPicPr>
        <p:blipFill rotWithShape="1">
          <a:blip r:embed="rId3">
            <a:alphaModFix/>
          </a:blip>
          <a:srcRect b="0" l="26383" r="19880" t="0"/>
          <a:stretch/>
        </p:blipFill>
        <p:spPr>
          <a:xfrm>
            <a:off x="238454" y="836473"/>
            <a:ext cx="3804157" cy="37747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graphicFrame>
        <p:nvGraphicFramePr>
          <p:cNvPr id="208" name="Google Shape;208;p14"/>
          <p:cNvGraphicFramePr/>
          <p:nvPr/>
        </p:nvGraphicFramePr>
        <p:xfrm>
          <a:off x="1200975" y="978069"/>
          <a:ext cx="3000000" cy="3000000"/>
        </p:xfrm>
        <a:graphic>
          <a:graphicData uri="http://schemas.openxmlformats.org/drawingml/2006/table">
            <a:tbl>
              <a:tblPr bandRow="1" firstCol="1" firstRow="1">
                <a:noFill/>
                <a:tableStyleId>{94797F76-1148-462F-A0EA-6F10AB67FFC6}</a:tableStyleId>
              </a:tblPr>
              <a:tblGrid>
                <a:gridCol w="2703450"/>
                <a:gridCol w="2754025"/>
                <a:gridCol w="1284575"/>
              </a:tblGrid>
              <a:tr h="304800">
                <a:tc gridSpan="3">
                  <a:txBody>
                    <a:bodyPr/>
                    <a:lstStyle/>
                    <a:p>
                      <a:pPr indent="0" lvl="0" marL="0" marR="0" rtl="0" algn="l">
                        <a:lnSpc>
                          <a:spcPct val="100000"/>
                        </a:lnSpc>
                        <a:spcBef>
                          <a:spcPts val="0"/>
                        </a:spcBef>
                        <a:spcAft>
                          <a:spcPts val="0"/>
                        </a:spcAft>
                        <a:buClr>
                          <a:srgbClr val="000000"/>
                        </a:buClr>
                        <a:buSzPts val="2400"/>
                        <a:buFont typeface="Arial"/>
                        <a:buNone/>
                      </a:pPr>
                      <a:r>
                        <a:rPr b="1" lang="en" sz="2400" u="none" cap="none" strike="noStrike">
                          <a:latin typeface="Arial"/>
                          <a:ea typeface="Arial"/>
                          <a:cs typeface="Arial"/>
                          <a:sym typeface="Arial"/>
                        </a:rPr>
                        <a:t>Barreras a la atención / </a:t>
                      </a:r>
                      <a:r>
                        <a:rPr b="1" lang="en" sz="2400" u="none" cap="none" strike="noStrike">
                          <a:solidFill>
                            <a:srgbClr val="0045BF"/>
                          </a:solidFill>
                          <a:latin typeface="Arial"/>
                          <a:ea typeface="Arial"/>
                          <a:cs typeface="Arial"/>
                          <a:sym typeface="Arial"/>
                        </a:rPr>
                        <a:t>Health care barriers</a:t>
                      </a:r>
                      <a:endParaRPr b="1" sz="2400" u="none" cap="none" strike="noStrike">
                        <a:solidFill>
                          <a:srgbClr val="0045BF"/>
                        </a:solidFill>
                        <a:latin typeface="Arial"/>
                        <a:ea typeface="Arial"/>
                        <a:cs typeface="Arial"/>
                        <a:sym typeface="Arial"/>
                      </a:endParaRPr>
                    </a:p>
                  </a:txBody>
                  <a:tcPr marT="0" marB="0" marR="68575" marL="68575"/>
                </a:tc>
                <a:tc hMerge="1"/>
                <a:tc hMerge="1"/>
              </a:tr>
              <a:tr h="127125">
                <a:tc>
                  <a:txBody>
                    <a:bodyPr/>
                    <a:lstStyle/>
                    <a:p>
                      <a:pPr indent="0" lvl="0" marL="0" marR="0" rtl="0" algn="l">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Transporte </a:t>
                      </a:r>
                      <a:endParaRPr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latin typeface="Arial"/>
                          <a:ea typeface="Arial"/>
                          <a:cs typeface="Arial"/>
                          <a:sym typeface="Arial"/>
                        </a:rPr>
                        <a:t>Transportation </a:t>
                      </a:r>
                      <a:endParaRPr b="1"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b="1" lang="en" sz="1600" u="none" cap="none" strike="noStrike">
                          <a:solidFill>
                            <a:schemeClr val="dk2"/>
                          </a:solidFill>
                          <a:latin typeface="Arial"/>
                          <a:ea typeface="Arial"/>
                          <a:cs typeface="Arial"/>
                          <a:sym typeface="Arial"/>
                        </a:rPr>
                        <a:t>48%</a:t>
                      </a:r>
                      <a:endParaRPr b="1"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Demasiado caros</a:t>
                      </a:r>
                      <a:endParaRPr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latin typeface="Arial"/>
                          <a:ea typeface="Arial"/>
                          <a:cs typeface="Arial"/>
                          <a:sym typeface="Arial"/>
                        </a:rPr>
                        <a:t>Too expensive</a:t>
                      </a:r>
                      <a:endParaRPr b="1"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b="1" lang="en" sz="1600" u="none" cap="none" strike="noStrike">
                          <a:solidFill>
                            <a:schemeClr val="dk2"/>
                          </a:solidFill>
                          <a:latin typeface="Arial"/>
                          <a:ea typeface="Arial"/>
                          <a:cs typeface="Arial"/>
                          <a:sym typeface="Arial"/>
                        </a:rPr>
                        <a:t>48%</a:t>
                      </a:r>
                      <a:endParaRPr b="1"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Barreras lingüísticas para hacer cita </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rPr>
                        <a:t>Language barriers</a:t>
                      </a:r>
                      <a:r>
                        <a:rPr lang="en" sz="1600" u="none" cap="none" strike="noStrike">
                          <a:solidFill>
                            <a:srgbClr val="0045BF"/>
                          </a:solidFill>
                          <a:latin typeface="Arial"/>
                          <a:ea typeface="Arial"/>
                          <a:cs typeface="Arial"/>
                          <a:sym typeface="Arial"/>
                        </a:rPr>
                        <a:t> making appointment</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42%</a:t>
                      </a:r>
                      <a:endParaRPr sz="1600" u="none" cap="none" strike="noStrike">
                        <a:solidFill>
                          <a:schemeClr val="dk2"/>
                        </a:solidFill>
                        <a:latin typeface="Arial"/>
                        <a:ea typeface="Arial"/>
                        <a:cs typeface="Arial"/>
                        <a:sym typeface="Arial"/>
                      </a:endParaRPr>
                    </a:p>
                  </a:txBody>
                  <a:tcPr marT="0" marB="0" marR="68575" marL="68575"/>
                </a:tc>
              </a:tr>
              <a:tr h="370100">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Proveedor no habla mi idioma</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Provider does not speak my language </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38%</a:t>
                      </a:r>
                      <a:endParaRPr sz="1600" u="none" cap="none" strike="noStrike">
                        <a:solidFill>
                          <a:schemeClr val="dk2"/>
                        </a:solidFill>
                        <a:latin typeface="Arial"/>
                        <a:ea typeface="Arial"/>
                        <a:cs typeface="Arial"/>
                        <a:sym typeface="Arial"/>
                      </a:endParaRPr>
                    </a:p>
                  </a:txBody>
                  <a:tcPr marT="0" marB="0" marR="68575" marL="68575"/>
                </a:tc>
              </a:tr>
              <a:tr h="302700">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No tiene seguro médico</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No health insurance</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37%</a:t>
                      </a:r>
                      <a:endParaRPr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Tiempos de espera</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Wait times</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34%</a:t>
                      </a:r>
                      <a:endParaRPr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Demasiado lejos</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Too far</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33%</a:t>
                      </a:r>
                      <a:endParaRPr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Barreras tecnológicas para hacer cita</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Technology barriers making appointment</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32%</a:t>
                      </a:r>
                      <a:endParaRPr sz="1600" u="none" cap="none" strike="noStrike">
                        <a:solidFill>
                          <a:schemeClr val="dk2"/>
                        </a:solidFill>
                        <a:latin typeface="Arial"/>
                        <a:ea typeface="Arial"/>
                        <a:cs typeface="Arial"/>
                        <a:sym typeface="Arial"/>
                      </a:endParaRPr>
                    </a:p>
                  </a:txBody>
                  <a:tcPr marT="0" marB="0" marR="68575" marL="68575"/>
                </a:tc>
              </a:tr>
              <a:tr h="1243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Proveedores no entienden mis necesidades</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Providers don’t understand my needs</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31%</a:t>
                      </a:r>
                      <a:endParaRPr sz="1600" u="none" cap="none" strike="noStrike">
                        <a:solidFill>
                          <a:schemeClr val="dk2"/>
                        </a:solidFill>
                        <a:latin typeface="Arial"/>
                        <a:ea typeface="Arial"/>
                        <a:cs typeface="Arial"/>
                        <a:sym typeface="Arial"/>
                      </a:endParaRPr>
                    </a:p>
                  </a:txBody>
                  <a:tcPr marT="0" marB="0" marR="68575" marL="68575"/>
                </a:tc>
              </a:tr>
              <a:tr h="1271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solidFill>
                            <a:schemeClr val="dk2"/>
                          </a:solidFill>
                          <a:latin typeface="Arial"/>
                          <a:ea typeface="Arial"/>
                          <a:cs typeface="Arial"/>
                          <a:sym typeface="Arial"/>
                        </a:rPr>
                        <a:t>No hay citas disponibles </a:t>
                      </a:r>
                      <a:endParaRPr b="0"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Appointments not available</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30%</a:t>
                      </a:r>
                      <a:endParaRPr sz="1600" u="none" cap="none" strike="noStrike">
                        <a:solidFill>
                          <a:schemeClr val="dk2"/>
                        </a:solidFill>
                        <a:latin typeface="Arial"/>
                        <a:ea typeface="Arial"/>
                        <a:cs typeface="Arial"/>
                        <a:sym typeface="Arial"/>
                      </a:endParaRPr>
                    </a:p>
                  </a:txBody>
                  <a:tcPr marT="0" marB="0" marR="68575" marL="68575"/>
                </a:tc>
              </a:tr>
            </a:tbl>
          </a:graphicData>
        </a:graphic>
      </p:graphicFrame>
      <p:pic>
        <p:nvPicPr>
          <p:cNvPr descr="A close-up of a design&#10;&#10;Description automatically generated" id="209" name="Google Shape;209;p14"/>
          <p:cNvPicPr preferRelativeResize="0"/>
          <p:nvPr/>
        </p:nvPicPr>
        <p:blipFill rotWithShape="1">
          <a:blip r:embed="rId3">
            <a:alphaModFix/>
          </a:blip>
          <a:srcRect b="0" l="0" r="0" t="0"/>
          <a:stretch/>
        </p:blipFill>
        <p:spPr>
          <a:xfrm>
            <a:off x="66842" y="51410"/>
            <a:ext cx="787923" cy="477679"/>
          </a:xfrm>
          <a:prstGeom prst="rect">
            <a:avLst/>
          </a:prstGeom>
          <a:noFill/>
          <a:ln>
            <a:noFill/>
          </a:ln>
        </p:spPr>
      </p:pic>
      <p:pic>
        <p:nvPicPr>
          <p:cNvPr descr="A close-up of a design&#10;&#10;Description automatically generated" id="210" name="Google Shape;210;p14"/>
          <p:cNvPicPr preferRelativeResize="0"/>
          <p:nvPr/>
        </p:nvPicPr>
        <p:blipFill rotWithShape="1">
          <a:blip r:embed="rId3">
            <a:alphaModFix/>
          </a:blip>
          <a:srcRect b="0" l="0" r="0" t="0"/>
          <a:stretch/>
        </p:blipFill>
        <p:spPr>
          <a:xfrm>
            <a:off x="3760866" y="51410"/>
            <a:ext cx="787923" cy="477679"/>
          </a:xfrm>
          <a:prstGeom prst="rect">
            <a:avLst/>
          </a:prstGeom>
          <a:noFill/>
          <a:ln>
            <a:noFill/>
          </a:ln>
        </p:spPr>
      </p:pic>
      <p:pic>
        <p:nvPicPr>
          <p:cNvPr descr="A close-up of a design&#10;&#10;Description automatically generated" id="211" name="Google Shape;211;p14"/>
          <p:cNvPicPr preferRelativeResize="0"/>
          <p:nvPr/>
        </p:nvPicPr>
        <p:blipFill rotWithShape="1">
          <a:blip r:embed="rId3">
            <a:alphaModFix/>
          </a:blip>
          <a:srcRect b="0" l="0" r="0" t="0"/>
          <a:stretch/>
        </p:blipFill>
        <p:spPr>
          <a:xfrm>
            <a:off x="4684372" y="51410"/>
            <a:ext cx="787923" cy="477679"/>
          </a:xfrm>
          <a:prstGeom prst="rect">
            <a:avLst/>
          </a:prstGeom>
          <a:noFill/>
          <a:ln>
            <a:noFill/>
          </a:ln>
        </p:spPr>
      </p:pic>
      <p:pic>
        <p:nvPicPr>
          <p:cNvPr descr="A close-up of a design&#10;&#10;Description automatically generated" id="212" name="Google Shape;212;p14"/>
          <p:cNvPicPr preferRelativeResize="0"/>
          <p:nvPr/>
        </p:nvPicPr>
        <p:blipFill rotWithShape="1">
          <a:blip r:embed="rId3">
            <a:alphaModFix/>
          </a:blip>
          <a:srcRect b="0" l="0" r="0" t="0"/>
          <a:stretch/>
        </p:blipFill>
        <p:spPr>
          <a:xfrm>
            <a:off x="5607878" y="51410"/>
            <a:ext cx="787923" cy="477679"/>
          </a:xfrm>
          <a:prstGeom prst="rect">
            <a:avLst/>
          </a:prstGeom>
          <a:noFill/>
          <a:ln>
            <a:noFill/>
          </a:ln>
        </p:spPr>
      </p:pic>
      <p:pic>
        <p:nvPicPr>
          <p:cNvPr descr="A close-up of a design&#10;&#10;Description automatically generated" id="213" name="Google Shape;213;p14"/>
          <p:cNvPicPr preferRelativeResize="0"/>
          <p:nvPr/>
        </p:nvPicPr>
        <p:blipFill rotWithShape="1">
          <a:blip r:embed="rId3">
            <a:alphaModFix/>
          </a:blip>
          <a:srcRect b="0" l="0" r="0" t="0"/>
          <a:stretch/>
        </p:blipFill>
        <p:spPr>
          <a:xfrm>
            <a:off x="6531384" y="51410"/>
            <a:ext cx="787923" cy="477679"/>
          </a:xfrm>
          <a:prstGeom prst="rect">
            <a:avLst/>
          </a:prstGeom>
          <a:noFill/>
          <a:ln>
            <a:noFill/>
          </a:ln>
        </p:spPr>
      </p:pic>
      <p:pic>
        <p:nvPicPr>
          <p:cNvPr descr="A close-up of a design&#10;&#10;Description automatically generated" id="214" name="Google Shape;214;p14"/>
          <p:cNvPicPr preferRelativeResize="0"/>
          <p:nvPr/>
        </p:nvPicPr>
        <p:blipFill rotWithShape="1">
          <a:blip r:embed="rId3">
            <a:alphaModFix/>
          </a:blip>
          <a:srcRect b="0" l="0" r="0" t="0"/>
          <a:stretch/>
        </p:blipFill>
        <p:spPr>
          <a:xfrm>
            <a:off x="7454890" y="51410"/>
            <a:ext cx="787923" cy="477679"/>
          </a:xfrm>
          <a:prstGeom prst="rect">
            <a:avLst/>
          </a:prstGeom>
          <a:noFill/>
          <a:ln>
            <a:noFill/>
          </a:ln>
        </p:spPr>
      </p:pic>
      <p:pic>
        <p:nvPicPr>
          <p:cNvPr descr="A close-up of a design&#10;&#10;Description automatically generated" id="215" name="Google Shape;215;p14"/>
          <p:cNvPicPr preferRelativeResize="0"/>
          <p:nvPr/>
        </p:nvPicPr>
        <p:blipFill rotWithShape="1">
          <a:blip r:embed="rId3">
            <a:alphaModFix/>
          </a:blip>
          <a:srcRect b="0" l="0" r="0" t="0"/>
          <a:stretch/>
        </p:blipFill>
        <p:spPr>
          <a:xfrm>
            <a:off x="8378396" y="51410"/>
            <a:ext cx="787923" cy="477679"/>
          </a:xfrm>
          <a:prstGeom prst="rect">
            <a:avLst/>
          </a:prstGeom>
          <a:noFill/>
          <a:ln>
            <a:noFill/>
          </a:ln>
        </p:spPr>
      </p:pic>
      <p:pic>
        <p:nvPicPr>
          <p:cNvPr descr="A close-up of a design&#10;&#10;Description automatically generated" id="216" name="Google Shape;216;p14"/>
          <p:cNvPicPr preferRelativeResize="0"/>
          <p:nvPr/>
        </p:nvPicPr>
        <p:blipFill rotWithShape="1">
          <a:blip r:embed="rId3">
            <a:alphaModFix/>
          </a:blip>
          <a:srcRect b="0" l="0" r="0" t="0"/>
          <a:stretch/>
        </p:blipFill>
        <p:spPr>
          <a:xfrm>
            <a:off x="990348" y="51410"/>
            <a:ext cx="787923" cy="477679"/>
          </a:xfrm>
          <a:prstGeom prst="rect">
            <a:avLst/>
          </a:prstGeom>
          <a:noFill/>
          <a:ln>
            <a:noFill/>
          </a:ln>
        </p:spPr>
      </p:pic>
      <p:pic>
        <p:nvPicPr>
          <p:cNvPr descr="A close-up of a design&#10;&#10;Description automatically generated" id="217" name="Google Shape;217;p14"/>
          <p:cNvPicPr preferRelativeResize="0"/>
          <p:nvPr/>
        </p:nvPicPr>
        <p:blipFill rotWithShape="1">
          <a:blip r:embed="rId3">
            <a:alphaModFix/>
          </a:blip>
          <a:srcRect b="0" l="0" r="0" t="0"/>
          <a:stretch/>
        </p:blipFill>
        <p:spPr>
          <a:xfrm>
            <a:off x="1913854" y="51410"/>
            <a:ext cx="787923" cy="477679"/>
          </a:xfrm>
          <a:prstGeom prst="rect">
            <a:avLst/>
          </a:prstGeom>
          <a:noFill/>
          <a:ln>
            <a:noFill/>
          </a:ln>
        </p:spPr>
      </p:pic>
      <p:pic>
        <p:nvPicPr>
          <p:cNvPr descr="A close-up of a design&#10;&#10;Description automatically generated" id="218" name="Google Shape;218;p14"/>
          <p:cNvPicPr preferRelativeResize="0"/>
          <p:nvPr/>
        </p:nvPicPr>
        <p:blipFill rotWithShape="1">
          <a:blip r:embed="rId3">
            <a:alphaModFix/>
          </a:blip>
          <a:srcRect b="0" l="0" r="0" t="0"/>
          <a:stretch/>
        </p:blipFill>
        <p:spPr>
          <a:xfrm>
            <a:off x="2837360" y="51410"/>
            <a:ext cx="787923" cy="4776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2" name="Shape 222"/>
        <p:cNvGrpSpPr/>
        <p:nvPr/>
      </p:nvGrpSpPr>
      <p:grpSpPr>
        <a:xfrm>
          <a:off x="0" y="0"/>
          <a:ext cx="0" cy="0"/>
          <a:chOff x="0" y="0"/>
          <a:chExt cx="0" cy="0"/>
        </a:xfrm>
      </p:grpSpPr>
      <p:pic>
        <p:nvPicPr>
          <p:cNvPr id="223" name="Google Shape;223;p15"/>
          <p:cNvPicPr preferRelativeResize="0"/>
          <p:nvPr/>
        </p:nvPicPr>
        <p:blipFill rotWithShape="1">
          <a:blip r:embed="rId3">
            <a:alphaModFix/>
          </a:blip>
          <a:srcRect b="1983" l="55834" r="737" t="50527"/>
          <a:stretch/>
        </p:blipFill>
        <p:spPr>
          <a:xfrm>
            <a:off x="5334000" y="1117570"/>
            <a:ext cx="3479277" cy="3718737"/>
          </a:xfrm>
          <a:prstGeom prst="rect">
            <a:avLst/>
          </a:prstGeom>
          <a:noFill/>
          <a:ln>
            <a:noFill/>
          </a:ln>
        </p:spPr>
      </p:pic>
      <p:pic>
        <p:nvPicPr>
          <p:cNvPr id="224" name="Google Shape;224;p15"/>
          <p:cNvPicPr preferRelativeResize="0"/>
          <p:nvPr/>
        </p:nvPicPr>
        <p:blipFill rotWithShape="1">
          <a:blip r:embed="rId3">
            <a:alphaModFix/>
          </a:blip>
          <a:srcRect b="5865" l="3350" r="45493" t="53878"/>
          <a:stretch/>
        </p:blipFill>
        <p:spPr>
          <a:xfrm>
            <a:off x="69097" y="1237787"/>
            <a:ext cx="4502901" cy="3543276"/>
          </a:xfrm>
          <a:prstGeom prst="rect">
            <a:avLst/>
          </a:prstGeom>
          <a:noFill/>
          <a:ln>
            <a:noFill/>
          </a:ln>
        </p:spPr>
      </p:pic>
      <p:sp>
        <p:nvSpPr>
          <p:cNvPr id="225" name="Google Shape;225;p15"/>
          <p:cNvSpPr txBox="1"/>
          <p:nvPr>
            <p:ph idx="4294967295" type="body"/>
          </p:nvPr>
        </p:nvSpPr>
        <p:spPr>
          <a:xfrm>
            <a:off x="646569" y="1939956"/>
            <a:ext cx="3508375" cy="217484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500">
                <a:solidFill>
                  <a:schemeClr val="dk1"/>
                </a:solidFill>
                <a:latin typeface="Radley"/>
                <a:ea typeface="Radley"/>
                <a:cs typeface="Radley"/>
                <a:sym typeface="Radley"/>
              </a:rPr>
              <a:t>El hospital de emergencias está muy lejos de donde estamos viviendo, la que nos queda más cerca es la de Santa Maria pero siempre está muy lleno. a mi me gustaría que este un centro de emergencias cerca de donde vivimos y también tengo muchas preocupaciones por la renta es muy caro.</a:t>
            </a:r>
            <a:endParaRPr b="1" sz="1500">
              <a:solidFill>
                <a:schemeClr val="dk1"/>
              </a:solidFill>
              <a:latin typeface="Radley"/>
              <a:ea typeface="Radley"/>
              <a:cs typeface="Radley"/>
              <a:sym typeface="Radley"/>
            </a:endParaRPr>
          </a:p>
        </p:txBody>
      </p:sp>
      <p:sp>
        <p:nvSpPr>
          <p:cNvPr id="226" name="Google Shape;226;p15"/>
          <p:cNvSpPr txBox="1"/>
          <p:nvPr>
            <p:ph idx="4294967295" type="title"/>
          </p:nvPr>
        </p:nvSpPr>
        <p:spPr>
          <a:xfrm>
            <a:off x="1315228" y="70424"/>
            <a:ext cx="6513543" cy="635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000"/>
              <a:buNone/>
            </a:pPr>
            <a:r>
              <a:rPr lang="en" sz="2700">
                <a:latin typeface="Calibri"/>
                <a:ea typeface="Calibri"/>
                <a:cs typeface="Calibri"/>
                <a:sym typeface="Calibri"/>
              </a:rPr>
              <a:t>Barreras a la atención / </a:t>
            </a:r>
            <a:r>
              <a:rPr lang="en" sz="2700">
                <a:solidFill>
                  <a:srgbClr val="0045BF"/>
                </a:solidFill>
                <a:latin typeface="Calibri"/>
                <a:ea typeface="Calibri"/>
                <a:cs typeface="Calibri"/>
                <a:sym typeface="Calibri"/>
              </a:rPr>
              <a:t>Health care barriers</a:t>
            </a:r>
            <a:endParaRPr sz="2700">
              <a:solidFill>
                <a:srgbClr val="0045BF"/>
              </a:solidFill>
              <a:latin typeface="Calibri"/>
              <a:ea typeface="Calibri"/>
              <a:cs typeface="Calibri"/>
              <a:sym typeface="Calibri"/>
            </a:endParaRPr>
          </a:p>
        </p:txBody>
      </p:sp>
      <p:sp>
        <p:nvSpPr>
          <p:cNvPr id="227" name="Google Shape;227;p15"/>
          <p:cNvSpPr txBox="1"/>
          <p:nvPr>
            <p:ph idx="4294967295" type="body"/>
          </p:nvPr>
        </p:nvSpPr>
        <p:spPr>
          <a:xfrm>
            <a:off x="5887762" y="1649933"/>
            <a:ext cx="2173287" cy="232568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500">
                <a:solidFill>
                  <a:schemeClr val="dk1"/>
                </a:solidFill>
                <a:latin typeface="Radley"/>
                <a:ea typeface="Radley"/>
                <a:cs typeface="Radley"/>
                <a:sym typeface="Radley"/>
              </a:rPr>
              <a:t>The emergency room is very far from where we live. The closest one is Santa Maria but it is always very full. I would like an emergency center to be close to where we live and I also have many concerns because the rent is very expensive.</a:t>
            </a:r>
            <a:endParaRPr b="1" sz="1500">
              <a:solidFill>
                <a:schemeClr val="dk1"/>
              </a:solidFill>
              <a:latin typeface="Radley"/>
              <a:ea typeface="Radley"/>
              <a:cs typeface="Radley"/>
              <a:sym typeface="Radley"/>
            </a:endParaRPr>
          </a:p>
        </p:txBody>
      </p:sp>
      <p:sp>
        <p:nvSpPr>
          <p:cNvPr id="228" name="Google Shape;228;p15"/>
          <p:cNvSpPr txBox="1"/>
          <p:nvPr/>
        </p:nvSpPr>
        <p:spPr>
          <a:xfrm>
            <a:off x="970654" y="591456"/>
            <a:ext cx="720268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300" u="none" cap="none" strike="noStrike">
                <a:solidFill>
                  <a:srgbClr val="000000"/>
                </a:solidFill>
                <a:latin typeface="Arial"/>
                <a:ea typeface="Arial"/>
                <a:cs typeface="Arial"/>
                <a:sym typeface="Arial"/>
              </a:rPr>
              <a:t>Casi todos indicaron que en algún momento </a:t>
            </a:r>
            <a:r>
              <a:rPr b="1" i="0" lang="en" sz="1300" u="none" cap="none" strike="noStrike">
                <a:solidFill>
                  <a:srgbClr val="000000"/>
                </a:solidFill>
                <a:latin typeface="Arial"/>
                <a:ea typeface="Arial"/>
                <a:cs typeface="Arial"/>
                <a:sym typeface="Arial"/>
              </a:rPr>
              <a:t>no pueden (&gt;99%) acceder a atención médica</a:t>
            </a:r>
            <a:r>
              <a:rPr b="0" i="0" lang="en" sz="1300" u="none" cap="none" strike="noStrike">
                <a:solidFill>
                  <a:srgbClr val="000000"/>
                </a:solidFill>
                <a:latin typeface="Arial"/>
                <a:ea typeface="Arial"/>
                <a:cs typeface="Arial"/>
                <a:sym typeface="Arial"/>
              </a:rPr>
              <a:t> </a:t>
            </a:r>
            <a:endParaRPr/>
          </a:p>
          <a:p>
            <a:pPr indent="0" lvl="0" marL="0" marR="0" rtl="0" algn="l">
              <a:lnSpc>
                <a:spcPct val="100000"/>
              </a:lnSpc>
              <a:spcBef>
                <a:spcPts val="1200"/>
              </a:spcBef>
              <a:spcAft>
                <a:spcPts val="0"/>
              </a:spcAft>
              <a:buNone/>
            </a:pPr>
            <a:r>
              <a:rPr b="0" i="0" lang="en" sz="1300" u="none" cap="none" strike="noStrike">
                <a:solidFill>
                  <a:srgbClr val="0045BF"/>
                </a:solidFill>
                <a:latin typeface="Arial"/>
                <a:ea typeface="Arial"/>
                <a:cs typeface="Arial"/>
                <a:sym typeface="Arial"/>
              </a:rPr>
              <a:t>Almost all indicated that at some point they </a:t>
            </a:r>
            <a:r>
              <a:rPr b="1" i="0" lang="en" sz="1300" u="none" cap="none" strike="noStrike">
                <a:solidFill>
                  <a:srgbClr val="0045BF"/>
                </a:solidFill>
                <a:latin typeface="Arial"/>
                <a:ea typeface="Arial"/>
                <a:cs typeface="Arial"/>
                <a:sym typeface="Arial"/>
              </a:rPr>
              <a:t>cannot (&gt;99%) access medical care</a:t>
            </a:r>
            <a:endParaRPr b="0" i="0" sz="1300" u="none" cap="none" strike="noStrike">
              <a:solidFill>
                <a:srgbClr val="0045B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A colorful drawing of a object&#10;&#10;Description automatically generated with medium confidence" id="233" name="Google Shape;233;p16"/>
          <p:cNvPicPr preferRelativeResize="0"/>
          <p:nvPr/>
        </p:nvPicPr>
        <p:blipFill rotWithShape="1">
          <a:blip r:embed="rId3">
            <a:alphaModFix/>
          </a:blip>
          <a:srcRect b="0" l="0" r="0" t="0"/>
          <a:stretch/>
        </p:blipFill>
        <p:spPr>
          <a:xfrm rot="10800000">
            <a:off x="7748337" y="3329498"/>
            <a:ext cx="1133822" cy="1603452"/>
          </a:xfrm>
          <a:prstGeom prst="rect">
            <a:avLst/>
          </a:prstGeom>
          <a:noFill/>
          <a:ln>
            <a:noFill/>
          </a:ln>
        </p:spPr>
      </p:pic>
      <p:pic>
        <p:nvPicPr>
          <p:cNvPr descr="A colorful drawing of a object&#10;&#10;Description automatically generated with medium confidence" id="234" name="Google Shape;234;p16"/>
          <p:cNvPicPr preferRelativeResize="0"/>
          <p:nvPr/>
        </p:nvPicPr>
        <p:blipFill rotWithShape="1">
          <a:blip r:embed="rId3">
            <a:alphaModFix/>
          </a:blip>
          <a:srcRect b="0" l="0" r="0" t="0"/>
          <a:stretch/>
        </p:blipFill>
        <p:spPr>
          <a:xfrm>
            <a:off x="288488" y="272715"/>
            <a:ext cx="1133822" cy="1603452"/>
          </a:xfrm>
          <a:prstGeom prst="rect">
            <a:avLst/>
          </a:prstGeom>
          <a:noFill/>
          <a:ln>
            <a:noFill/>
          </a:ln>
        </p:spPr>
      </p:pic>
      <p:graphicFrame>
        <p:nvGraphicFramePr>
          <p:cNvPr id="235" name="Google Shape;235;p16"/>
          <p:cNvGraphicFramePr/>
          <p:nvPr/>
        </p:nvGraphicFramePr>
        <p:xfrm>
          <a:off x="1179095" y="762000"/>
          <a:ext cx="3000000" cy="3000000"/>
        </p:xfrm>
        <a:graphic>
          <a:graphicData uri="http://schemas.openxmlformats.org/drawingml/2006/table">
            <a:tbl>
              <a:tblPr bandRow="1" firstCol="1" firstRow="1">
                <a:noFill/>
                <a:tableStyleId>{94797F76-1148-462F-A0EA-6F10AB67FFC6}</a:tableStyleId>
              </a:tblPr>
              <a:tblGrid>
                <a:gridCol w="2850775"/>
                <a:gridCol w="2545525"/>
                <a:gridCol w="1533875"/>
              </a:tblGrid>
              <a:tr h="451425">
                <a:tc gridSpan="3">
                  <a:txBody>
                    <a:bodyPr/>
                    <a:lstStyle/>
                    <a:p>
                      <a:pPr indent="0" lvl="0" marL="0" marR="0" rtl="0" algn="l">
                        <a:lnSpc>
                          <a:spcPct val="100000"/>
                        </a:lnSpc>
                        <a:spcBef>
                          <a:spcPts val="0"/>
                        </a:spcBef>
                        <a:spcAft>
                          <a:spcPts val="0"/>
                        </a:spcAft>
                        <a:buClr>
                          <a:srgbClr val="000000"/>
                        </a:buClr>
                        <a:buSzPts val="2400"/>
                        <a:buFont typeface="Arial"/>
                        <a:buNone/>
                      </a:pPr>
                      <a:r>
                        <a:rPr b="1" lang="en" sz="2400" u="none" cap="none" strike="noStrike">
                          <a:latin typeface="Arial"/>
                          <a:ea typeface="Arial"/>
                          <a:cs typeface="Arial"/>
                          <a:sym typeface="Arial"/>
                        </a:rPr>
                        <a:t>Preocupaciones de salud / </a:t>
                      </a:r>
                      <a:r>
                        <a:rPr b="1" lang="en" sz="2400" u="none" cap="none" strike="noStrike">
                          <a:solidFill>
                            <a:srgbClr val="0045BF"/>
                          </a:solidFill>
                          <a:latin typeface="Arial"/>
                          <a:ea typeface="Arial"/>
                          <a:cs typeface="Arial"/>
                          <a:sym typeface="Arial"/>
                        </a:rPr>
                        <a:t>Health concerns</a:t>
                      </a:r>
                      <a:endParaRPr b="1" sz="2400" u="none" cap="none" strike="noStrike">
                        <a:solidFill>
                          <a:srgbClr val="0045BF"/>
                        </a:solidFill>
                        <a:latin typeface="Arial"/>
                        <a:ea typeface="Arial"/>
                        <a:cs typeface="Arial"/>
                        <a:sym typeface="Arial"/>
                      </a:endParaRPr>
                    </a:p>
                  </a:txBody>
                  <a:tcPr marT="0" marB="0" marR="68575" marL="68575"/>
                </a:tc>
                <a:tc hMerge="1"/>
                <a:tc hMerge="1"/>
              </a:tr>
              <a:tr h="334325">
                <a:tc>
                  <a:txBody>
                    <a:bodyPr/>
                    <a:lstStyle/>
                    <a:p>
                      <a:pPr indent="0" lvl="0" marL="0" marR="0" rtl="0" algn="l">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Calor excesivo</a:t>
                      </a:r>
                      <a:endParaRPr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latin typeface="Arial"/>
                          <a:ea typeface="Arial"/>
                          <a:cs typeface="Arial"/>
                          <a:sym typeface="Arial"/>
                        </a:rPr>
                        <a:t>Excessive heat</a:t>
                      </a:r>
                      <a:endParaRPr b="1"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b="1" lang="en" sz="1600" u="none" cap="none" strike="noStrike">
                          <a:solidFill>
                            <a:schemeClr val="dk2"/>
                          </a:solidFill>
                          <a:latin typeface="Calibri"/>
                          <a:ea typeface="Calibri"/>
                          <a:cs typeface="Calibri"/>
                          <a:sym typeface="Calibri"/>
                        </a:rPr>
                        <a:t>76%</a:t>
                      </a:r>
                      <a:endParaRPr b="1" sz="1600" u="none" cap="none" strike="noStrike">
                        <a:solidFill>
                          <a:schemeClr val="dk2"/>
                        </a:solidFill>
                        <a:latin typeface="Calibri"/>
                        <a:ea typeface="Calibri"/>
                        <a:cs typeface="Calibri"/>
                        <a:sym typeface="Calibri"/>
                      </a:endParaRPr>
                    </a:p>
                  </a:txBody>
                  <a:tcPr marT="0" marB="0" marR="68575" marL="68575"/>
                </a:tc>
              </a:tr>
              <a:tr h="387025">
                <a:tc>
                  <a:txBody>
                    <a:bodyPr/>
                    <a:lstStyle/>
                    <a:p>
                      <a:pPr indent="0" lvl="0" marL="0" marR="0" rtl="0" algn="l">
                        <a:lnSpc>
                          <a:spcPct val="100000"/>
                        </a:lnSpc>
                        <a:spcBef>
                          <a:spcPts val="0"/>
                        </a:spcBef>
                        <a:spcAft>
                          <a:spcPts val="0"/>
                        </a:spcAft>
                        <a:buClr>
                          <a:srgbClr val="000000"/>
                        </a:buClr>
                        <a:buSzPts val="1600"/>
                        <a:buFont typeface="Arial"/>
                        <a:buNone/>
                      </a:pPr>
                      <a:r>
                        <a:rPr lang="en" sz="1600" u="none" cap="none" strike="noStrike">
                          <a:solidFill>
                            <a:schemeClr val="dk2"/>
                          </a:solidFill>
                          <a:latin typeface="Arial"/>
                          <a:ea typeface="Arial"/>
                          <a:cs typeface="Arial"/>
                          <a:sym typeface="Arial"/>
                        </a:rPr>
                        <a:t>Desastres naturales </a:t>
                      </a:r>
                      <a:endParaRPr sz="16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latin typeface="Arial"/>
                          <a:ea typeface="Arial"/>
                          <a:cs typeface="Arial"/>
                          <a:sym typeface="Arial"/>
                        </a:rPr>
                        <a:t>Natural disasters</a:t>
                      </a:r>
                      <a:endParaRPr b="1"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b="1" lang="en" sz="1600" u="none" cap="none" strike="noStrike">
                          <a:solidFill>
                            <a:schemeClr val="dk2"/>
                          </a:solidFill>
                          <a:latin typeface="Calibri"/>
                          <a:ea typeface="Calibri"/>
                          <a:cs typeface="Calibri"/>
                          <a:sym typeface="Calibri"/>
                        </a:rPr>
                        <a:t>69%</a:t>
                      </a:r>
                      <a:endParaRPr b="1" sz="1600" u="none" cap="none" strike="noStrike">
                        <a:solidFill>
                          <a:schemeClr val="dk2"/>
                        </a:solidFill>
                        <a:latin typeface="Calibri"/>
                        <a:ea typeface="Calibri"/>
                        <a:cs typeface="Calibri"/>
                        <a:sym typeface="Calibri"/>
                      </a:endParaRPr>
                    </a:p>
                  </a:txBody>
                  <a:tcPr marT="0" marB="0" marR="68575" marL="68575"/>
                </a:tc>
              </a:tr>
              <a:tr h="48722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Salud de trabajo</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Workplace health </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53%</a:t>
                      </a:r>
                      <a:endParaRPr sz="1600" u="none" cap="none" strike="noStrike">
                        <a:latin typeface="Calibri"/>
                        <a:ea typeface="Calibri"/>
                        <a:cs typeface="Calibri"/>
                        <a:sym typeface="Calibri"/>
                      </a:endParaRPr>
                    </a:p>
                  </a:txBody>
                  <a:tcPr marT="0" marB="0" marR="68575" marL="68575"/>
                </a:tc>
              </a:tr>
              <a:tr h="2977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Nutrición</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Nutrition</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44%</a:t>
                      </a:r>
                      <a:endParaRPr sz="1600" u="none" cap="none" strike="noStrike">
                        <a:latin typeface="Calibri"/>
                        <a:ea typeface="Calibri"/>
                        <a:cs typeface="Calibri"/>
                        <a:sym typeface="Calibri"/>
                      </a:endParaRPr>
                    </a:p>
                  </a:txBody>
                  <a:tcPr marT="0" marB="0" marR="68575" marL="68575"/>
                </a:tc>
              </a:tr>
              <a:tr h="3447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Plaguicidas</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Pesticides </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38%</a:t>
                      </a:r>
                      <a:endParaRPr sz="1600" u="none" cap="none" strike="noStrike">
                        <a:latin typeface="Calibri"/>
                        <a:ea typeface="Calibri"/>
                        <a:cs typeface="Calibri"/>
                        <a:sym typeface="Calibri"/>
                      </a:endParaRPr>
                    </a:p>
                  </a:txBody>
                  <a:tcPr marT="0" marB="0" marR="68575" marL="68575"/>
                </a:tc>
              </a:tr>
              <a:tr h="344775">
                <a:tc>
                  <a:txBody>
                    <a:bodyPr/>
                    <a:lstStyle/>
                    <a:p>
                      <a:pPr indent="0" lvl="0" marL="0" marR="0" rtl="0" algn="l">
                        <a:lnSpc>
                          <a:spcPct val="100000"/>
                        </a:lnSpc>
                        <a:spcBef>
                          <a:spcPts val="0"/>
                        </a:spcBef>
                        <a:spcAft>
                          <a:spcPts val="0"/>
                        </a:spcAft>
                        <a:buClr>
                          <a:srgbClr val="000000"/>
                        </a:buClr>
                        <a:buSzPts val="1600"/>
                        <a:buFont typeface="Arial"/>
                        <a:buNone/>
                      </a:pPr>
                      <a:r>
                        <a:rPr lang="en" sz="1600" u="none" cap="none" strike="noStrike">
                          <a:latin typeface="Arial"/>
                          <a:ea typeface="Arial"/>
                          <a:cs typeface="Arial"/>
                          <a:sym typeface="Arial"/>
                        </a:rPr>
                        <a:t>Salud de niños</a:t>
                      </a:r>
                      <a:endParaRPr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600" u="none" cap="none" strike="noStrike">
                          <a:solidFill>
                            <a:srgbClr val="0045BF"/>
                          </a:solidFill>
                          <a:latin typeface="Arial"/>
                          <a:ea typeface="Arial"/>
                          <a:cs typeface="Arial"/>
                          <a:sym typeface="Arial"/>
                        </a:rPr>
                        <a:t>Children’s health</a:t>
                      </a:r>
                      <a:endParaRPr b="1"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b="1" lang="en" sz="1600" u="none" cap="none" strike="noStrike">
                          <a:latin typeface="Calibri"/>
                          <a:ea typeface="Calibri"/>
                          <a:cs typeface="Calibri"/>
                          <a:sym typeface="Calibri"/>
                        </a:rPr>
                        <a:t>38%</a:t>
                      </a:r>
                      <a:endParaRPr b="1" sz="1600" u="none" cap="none" strike="noStrike">
                        <a:latin typeface="Calibri"/>
                        <a:ea typeface="Calibri"/>
                        <a:cs typeface="Calibri"/>
                        <a:sym typeface="Calibri"/>
                      </a:endParaRPr>
                    </a:p>
                  </a:txBody>
                  <a:tcPr marT="0" marB="0" marR="68575" marL="68575"/>
                </a:tc>
              </a:tr>
              <a:tr h="3447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Exposición al humo</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Exposure to smoke </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34%</a:t>
                      </a:r>
                      <a:endParaRPr sz="1600" u="none" cap="none" strike="noStrike">
                        <a:latin typeface="Calibri"/>
                        <a:ea typeface="Calibri"/>
                        <a:cs typeface="Calibri"/>
                        <a:sym typeface="Calibri"/>
                      </a:endParaRPr>
                    </a:p>
                  </a:txBody>
                  <a:tcPr marT="0" marB="0" marR="68575" marL="68575"/>
                </a:tc>
              </a:tr>
              <a:tr h="3447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Vacunas </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Vaccines</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32%</a:t>
                      </a:r>
                      <a:endParaRPr sz="1600" u="none" cap="none" strike="noStrike">
                        <a:latin typeface="Calibri"/>
                        <a:ea typeface="Calibri"/>
                        <a:cs typeface="Calibri"/>
                        <a:sym typeface="Calibri"/>
                      </a:endParaRPr>
                    </a:p>
                  </a:txBody>
                  <a:tcPr marT="0" marB="0" marR="68575" marL="68575"/>
                </a:tc>
              </a:tr>
              <a:tr h="344775">
                <a:tc>
                  <a:txBody>
                    <a:bodyPr/>
                    <a:lstStyle/>
                    <a:p>
                      <a:pPr indent="0" lvl="0" marL="0" marR="0" rtl="0" algn="l">
                        <a:lnSpc>
                          <a:spcPct val="100000"/>
                        </a:lnSpc>
                        <a:spcBef>
                          <a:spcPts val="0"/>
                        </a:spcBef>
                        <a:spcAft>
                          <a:spcPts val="0"/>
                        </a:spcAft>
                        <a:buClr>
                          <a:srgbClr val="000000"/>
                        </a:buClr>
                        <a:buSzPts val="1600"/>
                        <a:buFont typeface="Arial"/>
                        <a:buNone/>
                      </a:pPr>
                      <a:r>
                        <a:rPr b="0" lang="en" sz="1600" u="none" cap="none" strike="noStrike">
                          <a:latin typeface="Arial"/>
                          <a:ea typeface="Arial"/>
                          <a:cs typeface="Arial"/>
                          <a:sym typeface="Arial"/>
                        </a:rPr>
                        <a:t>Salud dental </a:t>
                      </a:r>
                      <a:endParaRPr b="0" sz="1600" u="none" cap="none" strike="noStrike">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600" u="none" cap="none" strike="noStrike">
                          <a:solidFill>
                            <a:srgbClr val="0045BF"/>
                          </a:solidFill>
                          <a:latin typeface="Arial"/>
                          <a:ea typeface="Arial"/>
                          <a:cs typeface="Arial"/>
                          <a:sym typeface="Arial"/>
                        </a:rPr>
                        <a:t>Dental health</a:t>
                      </a:r>
                      <a:endParaRPr sz="16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600"/>
                        <a:buFont typeface="Arial"/>
                        <a:buNone/>
                      </a:pPr>
                      <a:r>
                        <a:rPr lang="en" sz="1600" u="none" cap="none" strike="noStrike">
                          <a:latin typeface="Calibri"/>
                          <a:ea typeface="Calibri"/>
                          <a:cs typeface="Calibri"/>
                          <a:sym typeface="Calibri"/>
                        </a:rPr>
                        <a:t>29%</a:t>
                      </a:r>
                      <a:endParaRPr sz="16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9" name="Shape 239"/>
        <p:cNvGrpSpPr/>
        <p:nvPr/>
      </p:nvGrpSpPr>
      <p:grpSpPr>
        <a:xfrm>
          <a:off x="0" y="0"/>
          <a:ext cx="0" cy="0"/>
          <a:chOff x="0" y="0"/>
          <a:chExt cx="0" cy="0"/>
        </a:xfrm>
      </p:grpSpPr>
      <p:sp>
        <p:nvSpPr>
          <p:cNvPr id="240" name="Google Shape;240;p17"/>
          <p:cNvSpPr txBox="1"/>
          <p:nvPr>
            <p:ph idx="4294967295" type="body"/>
          </p:nvPr>
        </p:nvSpPr>
        <p:spPr>
          <a:xfrm>
            <a:off x="357061" y="1315452"/>
            <a:ext cx="2859220" cy="2809373"/>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00000"/>
              </a:lnSpc>
              <a:spcBef>
                <a:spcPts val="0"/>
              </a:spcBef>
              <a:spcAft>
                <a:spcPts val="0"/>
              </a:spcAft>
              <a:buClr>
                <a:schemeClr val="dk2"/>
              </a:buClr>
              <a:buSzPts val="1100"/>
              <a:buFont typeface="Arial"/>
              <a:buNone/>
            </a:pPr>
            <a:r>
              <a:rPr lang="en" sz="1600">
                <a:latin typeface="Arial"/>
                <a:ea typeface="Arial"/>
                <a:cs typeface="Arial"/>
                <a:sym typeface="Arial"/>
              </a:rPr>
              <a:t>El </a:t>
            </a:r>
            <a:r>
              <a:rPr b="1" lang="en" sz="1600">
                <a:latin typeface="Arial"/>
                <a:ea typeface="Arial"/>
                <a:cs typeface="Arial"/>
                <a:sym typeface="Arial"/>
              </a:rPr>
              <a:t>55% tenía una dosis o más de la vacuna contra la COVID-19</a:t>
            </a:r>
            <a:r>
              <a:rPr lang="en" sz="1600">
                <a:latin typeface="Arial"/>
                <a:ea typeface="Arial"/>
                <a:cs typeface="Arial"/>
                <a:sym typeface="Arial"/>
              </a:rPr>
              <a:t> y el 35 por ciento se había hecho alguna vez una prueba de COVID.</a:t>
            </a:r>
            <a:endParaRPr sz="1600">
              <a:latin typeface="Arial"/>
              <a:ea typeface="Arial"/>
              <a:cs typeface="Arial"/>
              <a:sym typeface="Arial"/>
            </a:endParaRPr>
          </a:p>
          <a:p>
            <a:pPr indent="0" lvl="0" marL="0" rtl="0" algn="l">
              <a:lnSpc>
                <a:spcPct val="100000"/>
              </a:lnSpc>
              <a:spcBef>
                <a:spcPts val="1200"/>
              </a:spcBef>
              <a:spcAft>
                <a:spcPts val="1200"/>
              </a:spcAft>
              <a:buSzPts val="1800"/>
              <a:buNone/>
            </a:pPr>
            <a:r>
              <a:rPr lang="en" sz="1600">
                <a:latin typeface="Arial"/>
                <a:ea typeface="Arial"/>
                <a:cs typeface="Arial"/>
                <a:sym typeface="Arial"/>
              </a:rPr>
              <a:t>Entre los participantes que fueron vacunados, </a:t>
            </a:r>
            <a:r>
              <a:rPr b="1" lang="en" sz="1600">
                <a:latin typeface="Arial"/>
                <a:ea typeface="Arial"/>
                <a:cs typeface="Arial"/>
                <a:sym typeface="Arial"/>
              </a:rPr>
              <a:t>la mayoría recibió solo una dosis de una secuencia de dos inyecciones (55%)</a:t>
            </a:r>
            <a:r>
              <a:rPr lang="en" sz="1600">
                <a:latin typeface="Arial"/>
                <a:ea typeface="Arial"/>
                <a:cs typeface="Arial"/>
                <a:sym typeface="Arial"/>
              </a:rPr>
              <a:t>.</a:t>
            </a:r>
            <a:endParaRPr sz="1200">
              <a:latin typeface="Arial"/>
              <a:ea typeface="Arial"/>
              <a:cs typeface="Arial"/>
              <a:sym typeface="Arial"/>
            </a:endParaRPr>
          </a:p>
        </p:txBody>
      </p:sp>
      <p:sp>
        <p:nvSpPr>
          <p:cNvPr id="241" name="Google Shape;241;p17"/>
          <p:cNvSpPr txBox="1"/>
          <p:nvPr>
            <p:ph idx="4294967295" type="title"/>
          </p:nvPr>
        </p:nvSpPr>
        <p:spPr>
          <a:xfrm>
            <a:off x="2203498" y="237872"/>
            <a:ext cx="2025566"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COVID-19</a:t>
            </a:r>
            <a:endParaRPr>
              <a:latin typeface="Arial"/>
              <a:ea typeface="Arial"/>
              <a:cs typeface="Arial"/>
              <a:sym typeface="Arial"/>
            </a:endParaRPr>
          </a:p>
        </p:txBody>
      </p:sp>
      <p:sp>
        <p:nvSpPr>
          <p:cNvPr id="242" name="Google Shape;242;p17"/>
          <p:cNvSpPr txBox="1"/>
          <p:nvPr>
            <p:ph idx="4294967295" type="body"/>
          </p:nvPr>
        </p:nvSpPr>
        <p:spPr>
          <a:xfrm>
            <a:off x="3425194" y="1347537"/>
            <a:ext cx="2710703" cy="2448426"/>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l">
              <a:lnSpc>
                <a:spcPct val="100000"/>
              </a:lnSpc>
              <a:spcBef>
                <a:spcPts val="0"/>
              </a:spcBef>
              <a:spcAft>
                <a:spcPts val="0"/>
              </a:spcAft>
              <a:buSzPct val="121621"/>
              <a:buNone/>
            </a:pPr>
            <a:r>
              <a:rPr b="1" lang="en" sz="1600">
                <a:solidFill>
                  <a:srgbClr val="0045BF"/>
                </a:solidFill>
                <a:latin typeface="Arial"/>
                <a:ea typeface="Arial"/>
                <a:cs typeface="Arial"/>
                <a:sym typeface="Arial"/>
              </a:rPr>
              <a:t>55% had one dose or more of the COVID-19 vaccine</a:t>
            </a:r>
            <a:r>
              <a:rPr lang="en" sz="1600">
                <a:solidFill>
                  <a:srgbClr val="0045BF"/>
                </a:solidFill>
                <a:latin typeface="Arial"/>
                <a:ea typeface="Arial"/>
                <a:cs typeface="Arial"/>
                <a:sym typeface="Arial"/>
              </a:rPr>
              <a:t> and 35% had reported having had a COVID test.</a:t>
            </a:r>
            <a:endParaRPr sz="1600">
              <a:solidFill>
                <a:srgbClr val="0045BF"/>
              </a:solidFill>
              <a:latin typeface="Arial"/>
              <a:ea typeface="Arial"/>
              <a:cs typeface="Arial"/>
              <a:sym typeface="Arial"/>
            </a:endParaRPr>
          </a:p>
          <a:p>
            <a:pPr indent="0" lvl="0" marL="0" rtl="0" algn="l">
              <a:lnSpc>
                <a:spcPct val="100000"/>
              </a:lnSpc>
              <a:spcBef>
                <a:spcPts val="1200"/>
              </a:spcBef>
              <a:spcAft>
                <a:spcPts val="0"/>
              </a:spcAft>
              <a:buSzPct val="121621"/>
              <a:buNone/>
            </a:pPr>
            <a:r>
              <a:t/>
            </a:r>
            <a:endParaRPr sz="1600">
              <a:solidFill>
                <a:srgbClr val="0045BF"/>
              </a:solidFill>
              <a:latin typeface="Arial"/>
              <a:ea typeface="Arial"/>
              <a:cs typeface="Arial"/>
              <a:sym typeface="Arial"/>
            </a:endParaRPr>
          </a:p>
          <a:p>
            <a:pPr indent="0" lvl="0" marL="0" rtl="0" algn="l">
              <a:lnSpc>
                <a:spcPct val="100000"/>
              </a:lnSpc>
              <a:spcBef>
                <a:spcPts val="2400"/>
              </a:spcBef>
              <a:spcAft>
                <a:spcPts val="1200"/>
              </a:spcAft>
              <a:buSzPct val="121621"/>
              <a:buNone/>
            </a:pPr>
            <a:r>
              <a:rPr lang="en" sz="1600">
                <a:solidFill>
                  <a:srgbClr val="0045BF"/>
                </a:solidFill>
                <a:latin typeface="Arial"/>
                <a:ea typeface="Arial"/>
                <a:cs typeface="Arial"/>
                <a:sym typeface="Arial"/>
              </a:rPr>
              <a:t>Among participants who were vaccinated, the </a:t>
            </a:r>
            <a:r>
              <a:rPr b="1" lang="en" sz="1600">
                <a:solidFill>
                  <a:srgbClr val="0045BF"/>
                </a:solidFill>
                <a:latin typeface="Arial"/>
                <a:ea typeface="Arial"/>
                <a:cs typeface="Arial"/>
                <a:sym typeface="Arial"/>
              </a:rPr>
              <a:t>majority received only one dose of a two-shot sequence (55%)</a:t>
            </a:r>
            <a:r>
              <a:rPr lang="en" sz="1600">
                <a:solidFill>
                  <a:srgbClr val="0045BF"/>
                </a:solidFill>
                <a:latin typeface="Arial"/>
                <a:ea typeface="Arial"/>
                <a:cs typeface="Arial"/>
                <a:sym typeface="Arial"/>
              </a:rPr>
              <a:t>.</a:t>
            </a:r>
            <a:endParaRPr sz="1200">
              <a:solidFill>
                <a:srgbClr val="0045BF"/>
              </a:solidFill>
              <a:latin typeface="Arial"/>
              <a:ea typeface="Arial"/>
              <a:cs typeface="Arial"/>
              <a:sym typeface="Arial"/>
            </a:endParaRPr>
          </a:p>
        </p:txBody>
      </p:sp>
      <p:pic>
        <p:nvPicPr>
          <p:cNvPr descr="A drawing of a person holding a guitar&#10;&#10;Description automatically generated" id="243" name="Google Shape;243;p17"/>
          <p:cNvPicPr preferRelativeResize="0"/>
          <p:nvPr/>
        </p:nvPicPr>
        <p:blipFill rotWithShape="1">
          <a:blip r:embed="rId3">
            <a:alphaModFix/>
          </a:blip>
          <a:srcRect b="0" l="0" r="0" t="0"/>
          <a:stretch/>
        </p:blipFill>
        <p:spPr>
          <a:xfrm>
            <a:off x="6353337" y="1812757"/>
            <a:ext cx="2449133" cy="301792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18"/>
          <p:cNvPicPr preferRelativeResize="0"/>
          <p:nvPr/>
        </p:nvPicPr>
        <p:blipFill rotWithShape="1">
          <a:blip r:embed="rId3">
            <a:alphaModFix/>
          </a:blip>
          <a:srcRect b="50117" l="2271" r="51179" t="5328"/>
          <a:stretch/>
        </p:blipFill>
        <p:spPr>
          <a:xfrm>
            <a:off x="-12669" y="2991856"/>
            <a:ext cx="2090121" cy="1987116"/>
          </a:xfrm>
          <a:prstGeom prst="rect">
            <a:avLst/>
          </a:prstGeom>
          <a:noFill/>
          <a:ln>
            <a:noFill/>
          </a:ln>
        </p:spPr>
      </p:pic>
      <p:sp>
        <p:nvSpPr>
          <p:cNvPr id="249" name="Google Shape;249;p18"/>
          <p:cNvSpPr txBox="1"/>
          <p:nvPr>
            <p:ph idx="4294967295" type="body"/>
          </p:nvPr>
        </p:nvSpPr>
        <p:spPr>
          <a:xfrm>
            <a:off x="263254" y="3424991"/>
            <a:ext cx="1672310" cy="1292909"/>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400">
                <a:solidFill>
                  <a:srgbClr val="FF0000"/>
                </a:solidFill>
                <a:latin typeface="Radley"/>
                <a:ea typeface="Radley"/>
                <a:cs typeface="Radley"/>
                <a:sym typeface="Radley"/>
              </a:rPr>
              <a:t>Necesitamos servicio de Medi-Cal y de interpretación en el hospital</a:t>
            </a:r>
            <a:endParaRPr b="1" sz="1400">
              <a:solidFill>
                <a:srgbClr val="FF0000"/>
              </a:solidFill>
              <a:latin typeface="Radley"/>
              <a:ea typeface="Radley"/>
              <a:cs typeface="Radley"/>
              <a:sym typeface="Radley"/>
            </a:endParaRPr>
          </a:p>
        </p:txBody>
      </p:sp>
      <p:pic>
        <p:nvPicPr>
          <p:cNvPr id="250" name="Google Shape;250;p18"/>
          <p:cNvPicPr preferRelativeResize="0"/>
          <p:nvPr/>
        </p:nvPicPr>
        <p:blipFill rotWithShape="1">
          <a:blip r:embed="rId3">
            <a:alphaModFix/>
          </a:blip>
          <a:srcRect b="50117" l="2271" r="51179" t="5328"/>
          <a:stretch/>
        </p:blipFill>
        <p:spPr>
          <a:xfrm>
            <a:off x="7254951" y="10041"/>
            <a:ext cx="1889049" cy="1928949"/>
          </a:xfrm>
          <a:prstGeom prst="rect">
            <a:avLst/>
          </a:prstGeom>
          <a:noFill/>
          <a:ln>
            <a:noFill/>
          </a:ln>
        </p:spPr>
      </p:pic>
      <p:graphicFrame>
        <p:nvGraphicFramePr>
          <p:cNvPr id="251" name="Google Shape;251;p18"/>
          <p:cNvGraphicFramePr/>
          <p:nvPr/>
        </p:nvGraphicFramePr>
        <p:xfrm>
          <a:off x="2123256" y="453584"/>
          <a:ext cx="3000000" cy="3000000"/>
        </p:xfrm>
        <a:graphic>
          <a:graphicData uri="http://schemas.openxmlformats.org/drawingml/2006/table">
            <a:tbl>
              <a:tblPr bandRow="1" firstCol="1" firstRow="1">
                <a:noFill/>
                <a:tableStyleId>{94797F76-1148-462F-A0EA-6F10AB67FFC6}</a:tableStyleId>
              </a:tblPr>
              <a:tblGrid>
                <a:gridCol w="2143950"/>
                <a:gridCol w="2200000"/>
                <a:gridCol w="731075"/>
              </a:tblGrid>
              <a:tr h="978250">
                <a:tc gridSpan="3">
                  <a:txBody>
                    <a:bodyPr/>
                    <a:lstStyle/>
                    <a:p>
                      <a:pPr indent="0" lvl="0" marL="0" marR="0" rtl="0" algn="l">
                        <a:lnSpc>
                          <a:spcPct val="100000"/>
                        </a:lnSpc>
                        <a:spcBef>
                          <a:spcPts val="0"/>
                        </a:spcBef>
                        <a:spcAft>
                          <a:spcPts val="0"/>
                        </a:spcAft>
                        <a:buClr>
                          <a:srgbClr val="000000"/>
                        </a:buClr>
                        <a:buSzPts val="1600"/>
                        <a:buFont typeface="Arial"/>
                        <a:buNone/>
                      </a:pPr>
                      <a:r>
                        <a:rPr b="1" lang="en" sz="1600" u="none" cap="none" strike="noStrike">
                          <a:latin typeface="Arial"/>
                          <a:ea typeface="Arial"/>
                          <a:cs typeface="Arial"/>
                          <a:sym typeface="Arial"/>
                        </a:rPr>
                        <a:t>¿Cómo te gustaría obtener información sobre la salud?/</a:t>
                      </a:r>
                      <a:endParaRPr/>
                    </a:p>
                    <a:p>
                      <a:pPr indent="0" lvl="0" marL="0" marR="0" rtl="0" algn="l">
                        <a:lnSpc>
                          <a:spcPct val="100000"/>
                        </a:lnSpc>
                        <a:spcBef>
                          <a:spcPts val="0"/>
                        </a:spcBef>
                        <a:spcAft>
                          <a:spcPts val="0"/>
                        </a:spcAft>
                        <a:buClr>
                          <a:srgbClr val="000000"/>
                        </a:buClr>
                        <a:buSzPts val="1600"/>
                        <a:buFont typeface="Arial"/>
                        <a:buNone/>
                      </a:pPr>
                      <a:r>
                        <a:rPr b="1" lang="en" sz="1600" u="none" cap="none" strike="noStrike">
                          <a:solidFill>
                            <a:srgbClr val="0045BF"/>
                          </a:solidFill>
                          <a:latin typeface="Arial"/>
                          <a:ea typeface="Arial"/>
                          <a:cs typeface="Arial"/>
                          <a:sym typeface="Arial"/>
                        </a:rPr>
                        <a:t>How would you like to receive health information?</a:t>
                      </a:r>
                      <a:endParaRPr b="1" sz="1600" u="none" cap="none" strike="noStrike">
                        <a:solidFill>
                          <a:srgbClr val="0045BF"/>
                        </a:solidFill>
                        <a:latin typeface="Arial"/>
                        <a:ea typeface="Arial"/>
                        <a:cs typeface="Arial"/>
                        <a:sym typeface="Arial"/>
                      </a:endParaRPr>
                    </a:p>
                  </a:txBody>
                  <a:tcPr marT="0" marB="0" marR="68575" marL="68575"/>
                </a:tc>
                <a:tc hMerge="1"/>
                <a:tc hMerge="1"/>
              </a:tr>
              <a:tr h="543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Arial"/>
                          <a:ea typeface="Arial"/>
                          <a:cs typeface="Arial"/>
                          <a:sym typeface="Arial"/>
                        </a:rPr>
                        <a:t>Video o audio de WhatsApp</a:t>
                      </a:r>
                      <a:endParaRPr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400" u="none" cap="none" strike="noStrike">
                          <a:solidFill>
                            <a:srgbClr val="0045BF"/>
                          </a:solidFill>
                          <a:latin typeface="Arial"/>
                          <a:ea typeface="Arial"/>
                          <a:cs typeface="Arial"/>
                          <a:sym typeface="Arial"/>
                        </a:rPr>
                        <a:t>Audio or Video on WhatsApp</a:t>
                      </a:r>
                      <a:endParaRPr b="1"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solidFill>
                            <a:schemeClr val="dk2"/>
                          </a:solidFill>
                          <a:latin typeface="Calibri"/>
                          <a:ea typeface="Calibri"/>
                          <a:cs typeface="Calibri"/>
                          <a:sym typeface="Calibri"/>
                        </a:rPr>
                        <a:t>66%</a:t>
                      </a:r>
                      <a:endParaRPr b="1" sz="1400" u="none" cap="none" strike="noStrike">
                        <a:solidFill>
                          <a:schemeClr val="dk2"/>
                        </a:solidFill>
                        <a:latin typeface="Calibri"/>
                        <a:ea typeface="Calibri"/>
                        <a:cs typeface="Calibri"/>
                        <a:sym typeface="Calibri"/>
                      </a:endParaRPr>
                    </a:p>
                  </a:txBody>
                  <a:tcPr marT="0" marB="0" marR="68575" marL="68575"/>
                </a:tc>
              </a:tr>
              <a:tr h="2717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Arial"/>
                          <a:ea typeface="Arial"/>
                          <a:cs typeface="Arial"/>
                          <a:sym typeface="Arial"/>
                        </a:rPr>
                        <a:t>Mensaje de texto</a:t>
                      </a:r>
                      <a:endParaRPr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b="1" lang="en" sz="1400" u="none" cap="none" strike="noStrike">
                          <a:solidFill>
                            <a:srgbClr val="0045BF"/>
                          </a:solidFill>
                          <a:latin typeface="Arial"/>
                          <a:ea typeface="Arial"/>
                          <a:cs typeface="Arial"/>
                          <a:sym typeface="Arial"/>
                        </a:rPr>
                        <a:t>/ Text messages</a:t>
                      </a:r>
                      <a:endParaRPr b="1"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solidFill>
                            <a:schemeClr val="dk2"/>
                          </a:solidFill>
                          <a:latin typeface="Calibri"/>
                          <a:ea typeface="Calibri"/>
                          <a:cs typeface="Calibri"/>
                          <a:sym typeface="Calibri"/>
                        </a:rPr>
                        <a:t>66%</a:t>
                      </a:r>
                      <a:endParaRPr b="1" sz="1400" u="none" cap="none" strike="noStrike">
                        <a:solidFill>
                          <a:schemeClr val="dk2"/>
                        </a:solidFill>
                        <a:latin typeface="Calibri"/>
                        <a:ea typeface="Calibri"/>
                        <a:cs typeface="Calibri"/>
                        <a:sym typeface="Calibri"/>
                      </a:endParaRPr>
                    </a:p>
                  </a:txBody>
                  <a:tcPr marT="0" marB="0" marR="68575" marL="68575"/>
                </a:tc>
              </a:tr>
              <a:tr h="271700">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Volantes</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Flyers</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51%</a:t>
                      </a:r>
                      <a:endParaRPr sz="1400" u="none" cap="none" strike="noStrike">
                        <a:solidFill>
                          <a:schemeClr val="dk2"/>
                        </a:solidFill>
                        <a:latin typeface="Calibri"/>
                        <a:ea typeface="Calibri"/>
                        <a:cs typeface="Calibri"/>
                        <a:sym typeface="Calibri"/>
                      </a:endParaRPr>
                    </a:p>
                  </a:txBody>
                  <a:tcPr marT="0" marB="0" marR="68575" marL="68575"/>
                </a:tc>
              </a:tr>
              <a:tr h="271700">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Redes (español)</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Social media in Spanish </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47%</a:t>
                      </a:r>
                      <a:endParaRPr sz="1400" u="none" cap="none" strike="noStrike">
                        <a:solidFill>
                          <a:schemeClr val="dk2"/>
                        </a:solidFill>
                        <a:latin typeface="Calibri"/>
                        <a:ea typeface="Calibri"/>
                        <a:cs typeface="Calibri"/>
                        <a:sym typeface="Calibri"/>
                      </a:endParaRPr>
                    </a:p>
                  </a:txBody>
                  <a:tcPr marT="0" marB="0" marR="68575" marL="68575"/>
                </a:tc>
              </a:tr>
              <a:tr h="543425">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Redes (idioma indígena)</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Social media in an Indigenous language</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40%</a:t>
                      </a:r>
                      <a:endParaRPr sz="1400" u="none" cap="none" strike="noStrike">
                        <a:solidFill>
                          <a:schemeClr val="dk2"/>
                        </a:solidFill>
                        <a:latin typeface="Calibri"/>
                        <a:ea typeface="Calibri"/>
                        <a:cs typeface="Calibri"/>
                        <a:sym typeface="Calibri"/>
                      </a:endParaRPr>
                    </a:p>
                  </a:txBody>
                  <a:tcPr marT="0" marB="0" marR="68575" marL="68575"/>
                </a:tc>
              </a:tr>
              <a:tr h="271700">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Radio</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Radio</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29%</a:t>
                      </a:r>
                      <a:endParaRPr sz="1400" u="none" cap="none" strike="noStrike">
                        <a:solidFill>
                          <a:schemeClr val="dk2"/>
                        </a:solidFill>
                        <a:latin typeface="Calibri"/>
                        <a:ea typeface="Calibri"/>
                        <a:cs typeface="Calibri"/>
                        <a:sym typeface="Calibri"/>
                      </a:endParaRPr>
                    </a:p>
                  </a:txBody>
                  <a:tcPr marT="0" marB="0" marR="68575" marL="68575"/>
                </a:tc>
              </a:tr>
              <a:tr h="543425">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Anuncios en un idioma indígena </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Announcements in Indigenous language</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26%</a:t>
                      </a:r>
                      <a:endParaRPr sz="1400" u="none" cap="none" strike="noStrike">
                        <a:solidFill>
                          <a:schemeClr val="dk2"/>
                        </a:solidFill>
                        <a:latin typeface="Calibri"/>
                        <a:ea typeface="Calibri"/>
                        <a:cs typeface="Calibri"/>
                        <a:sym typeface="Calibri"/>
                      </a:endParaRPr>
                    </a:p>
                  </a:txBody>
                  <a:tcPr marT="0" marB="0" marR="68575" marL="68575"/>
                </a:tc>
              </a:tr>
              <a:tr h="543425">
                <a:tc>
                  <a:txBody>
                    <a:bodyPr/>
                    <a:lstStyle/>
                    <a:p>
                      <a:pPr indent="0" lvl="0" marL="0" marR="0" rtl="0" algn="l">
                        <a:lnSpc>
                          <a:spcPct val="100000"/>
                        </a:lnSpc>
                        <a:spcBef>
                          <a:spcPts val="0"/>
                        </a:spcBef>
                        <a:spcAft>
                          <a:spcPts val="0"/>
                        </a:spcAft>
                        <a:buClr>
                          <a:srgbClr val="000000"/>
                        </a:buClr>
                        <a:buSzPts val="1400"/>
                        <a:buFont typeface="Arial"/>
                        <a:buNone/>
                      </a:pPr>
                      <a:r>
                        <a:rPr b="0" lang="en" sz="1400" u="none" cap="none" strike="noStrike">
                          <a:solidFill>
                            <a:schemeClr val="dk2"/>
                          </a:solidFill>
                          <a:latin typeface="Arial"/>
                          <a:ea typeface="Arial"/>
                          <a:cs typeface="Arial"/>
                          <a:sym typeface="Arial"/>
                        </a:rPr>
                        <a:t>Anuncios en español</a:t>
                      </a:r>
                      <a:endParaRPr b="0" sz="1400" u="none" cap="none" strike="noStrike">
                        <a:solidFill>
                          <a:schemeClr val="dk2"/>
                        </a:solidFill>
                        <a:latin typeface="Arial"/>
                        <a:ea typeface="Arial"/>
                        <a:cs typeface="Arial"/>
                        <a:sym typeface="Arial"/>
                      </a:endParaRPr>
                    </a:p>
                  </a:txBody>
                  <a:tcPr marT="0" marB="0" marR="68575" marL="68575"/>
                </a:tc>
                <a:tc>
                  <a:txBody>
                    <a:bodyPr/>
                    <a:lstStyle/>
                    <a:p>
                      <a:pPr indent="0" lvl="0" marL="0" marR="0" rtl="0" algn="l">
                        <a:lnSpc>
                          <a:spcPct val="100000"/>
                        </a:lnSpc>
                        <a:spcBef>
                          <a:spcPts val="0"/>
                        </a:spcBef>
                        <a:spcAft>
                          <a:spcPts val="0"/>
                        </a:spcAft>
                        <a:buClr>
                          <a:schemeClr val="dk2"/>
                        </a:buClr>
                        <a:buSzPts val="1100"/>
                        <a:buFont typeface="Arial"/>
                        <a:buNone/>
                      </a:pPr>
                      <a:r>
                        <a:rPr lang="en" sz="1400" u="none" cap="none" strike="noStrike">
                          <a:solidFill>
                            <a:srgbClr val="0045BF"/>
                          </a:solidFill>
                          <a:latin typeface="Arial"/>
                          <a:ea typeface="Arial"/>
                          <a:cs typeface="Arial"/>
                          <a:sym typeface="Arial"/>
                        </a:rPr>
                        <a:t>Announcements in Spanish</a:t>
                      </a:r>
                      <a:endParaRPr sz="1400" u="none" cap="none" strike="noStrike">
                        <a:solidFill>
                          <a:srgbClr val="0045BF"/>
                        </a:solidFill>
                        <a:latin typeface="Arial"/>
                        <a:ea typeface="Arial"/>
                        <a:cs typeface="Arial"/>
                        <a:sym typeface="Arial"/>
                      </a:endParaRPr>
                    </a:p>
                  </a:txBody>
                  <a:tcPr marT="0" marB="0" marR="68575" marL="68575"/>
                </a:tc>
                <a:tc>
                  <a:txBody>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solidFill>
                            <a:schemeClr val="dk2"/>
                          </a:solidFill>
                          <a:latin typeface="Calibri"/>
                          <a:ea typeface="Calibri"/>
                          <a:cs typeface="Calibri"/>
                          <a:sym typeface="Calibri"/>
                        </a:rPr>
                        <a:t>25%</a:t>
                      </a:r>
                      <a:endParaRPr sz="1400" u="none" cap="none" strike="noStrike">
                        <a:solidFill>
                          <a:schemeClr val="dk2"/>
                        </a:solidFill>
                        <a:latin typeface="Calibri"/>
                        <a:ea typeface="Calibri"/>
                        <a:cs typeface="Calibri"/>
                        <a:sym typeface="Calibri"/>
                      </a:endParaRPr>
                    </a:p>
                  </a:txBody>
                  <a:tcPr marT="0" marB="0" marR="68575" marL="68575"/>
                </a:tc>
              </a:tr>
            </a:tbl>
          </a:graphicData>
        </a:graphic>
      </p:graphicFrame>
      <p:sp>
        <p:nvSpPr>
          <p:cNvPr id="252" name="Google Shape;252;p18"/>
          <p:cNvSpPr txBox="1"/>
          <p:nvPr/>
        </p:nvSpPr>
        <p:spPr>
          <a:xfrm>
            <a:off x="7524464" y="343466"/>
            <a:ext cx="13500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0000"/>
                </a:solidFill>
                <a:latin typeface="Radley"/>
                <a:ea typeface="Radley"/>
                <a:cs typeface="Radley"/>
                <a:sym typeface="Radley"/>
              </a:rPr>
              <a:t>We need Medi-Cal and interpretation services at the hospital</a:t>
            </a:r>
            <a:endParaRPr b="1" i="0" sz="1400" u="none" cap="none" strike="noStrike">
              <a:solidFill>
                <a:srgbClr val="FF0000"/>
              </a:solidFill>
              <a:latin typeface="Radley"/>
              <a:ea typeface="Radley"/>
              <a:cs typeface="Radley"/>
              <a:sym typeface="Radle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9"/>
          <p:cNvSpPr txBox="1"/>
          <p:nvPr>
            <p:ph idx="4294967295" type="title"/>
          </p:nvPr>
        </p:nvSpPr>
        <p:spPr>
          <a:xfrm>
            <a:off x="3222541" y="153899"/>
            <a:ext cx="2552700"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Agua / </a:t>
            </a:r>
            <a:r>
              <a:rPr lang="en">
                <a:solidFill>
                  <a:srgbClr val="0045BF"/>
                </a:solidFill>
                <a:latin typeface="Arial"/>
                <a:ea typeface="Arial"/>
                <a:cs typeface="Arial"/>
                <a:sym typeface="Arial"/>
              </a:rPr>
              <a:t>Water</a:t>
            </a:r>
            <a:endParaRPr>
              <a:solidFill>
                <a:srgbClr val="0045BF"/>
              </a:solidFill>
              <a:latin typeface="Arial"/>
              <a:ea typeface="Arial"/>
              <a:cs typeface="Arial"/>
              <a:sym typeface="Arial"/>
            </a:endParaRPr>
          </a:p>
        </p:txBody>
      </p:sp>
      <p:sp>
        <p:nvSpPr>
          <p:cNvPr id="258" name="Google Shape;258;p19"/>
          <p:cNvSpPr txBox="1"/>
          <p:nvPr>
            <p:ph idx="4294967295" type="body"/>
          </p:nvPr>
        </p:nvSpPr>
        <p:spPr>
          <a:xfrm>
            <a:off x="1211179" y="1274763"/>
            <a:ext cx="3287712" cy="2503153"/>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1600">
                <a:latin typeface="Calibri"/>
                <a:ea typeface="Calibri"/>
                <a:cs typeface="Calibri"/>
                <a:sym typeface="Calibri"/>
              </a:rPr>
              <a:t>34% reporta problemas </a:t>
            </a:r>
            <a:r>
              <a:rPr lang="en" sz="1600">
                <a:latin typeface="Calibri"/>
                <a:ea typeface="Calibri"/>
                <a:cs typeface="Calibri"/>
                <a:sym typeface="Calibri"/>
              </a:rPr>
              <a:t>con el agua, incluyendo mal olor, mal sabor, y color feo</a:t>
            </a:r>
            <a:endParaRPr sz="1600">
              <a:latin typeface="Calibri"/>
              <a:ea typeface="Calibri"/>
              <a:cs typeface="Calibri"/>
              <a:sym typeface="Calibri"/>
            </a:endParaRPr>
          </a:p>
          <a:p>
            <a:pPr indent="0" lvl="0" marL="0" rtl="0" algn="l">
              <a:lnSpc>
                <a:spcPct val="100000"/>
              </a:lnSpc>
              <a:spcBef>
                <a:spcPts val="1200"/>
              </a:spcBef>
              <a:spcAft>
                <a:spcPts val="0"/>
              </a:spcAft>
              <a:buSzPts val="1800"/>
              <a:buNone/>
            </a:pPr>
            <a:r>
              <a:rPr b="1" lang="en" sz="1600">
                <a:latin typeface="Calibri"/>
                <a:ea typeface="Calibri"/>
                <a:cs typeface="Calibri"/>
                <a:sym typeface="Calibri"/>
              </a:rPr>
              <a:t>73% dependían del agua embotellada</a:t>
            </a:r>
            <a:r>
              <a:rPr lang="en" sz="1600">
                <a:latin typeface="Calibri"/>
                <a:ea typeface="Calibri"/>
                <a:cs typeface="Calibri"/>
                <a:sym typeface="Calibri"/>
              </a:rPr>
              <a:t> diario</a:t>
            </a:r>
            <a:endParaRPr sz="1600">
              <a:latin typeface="Calibri"/>
              <a:ea typeface="Calibri"/>
              <a:cs typeface="Calibri"/>
              <a:sym typeface="Calibri"/>
            </a:endParaRPr>
          </a:p>
          <a:p>
            <a:pPr indent="0" lvl="0" marL="0" rtl="0" algn="l">
              <a:lnSpc>
                <a:spcPct val="100000"/>
              </a:lnSpc>
              <a:spcBef>
                <a:spcPts val="1200"/>
              </a:spcBef>
              <a:spcAft>
                <a:spcPts val="0"/>
              </a:spcAft>
              <a:buClr>
                <a:schemeClr val="dk2"/>
              </a:buClr>
              <a:buSzPts val="1100"/>
              <a:buFont typeface="Arial"/>
              <a:buNone/>
            </a:pPr>
            <a:r>
              <a:rPr lang="en" sz="1600">
                <a:latin typeface="Calibri"/>
                <a:ea typeface="Calibri"/>
                <a:cs typeface="Calibri"/>
                <a:sym typeface="Calibri"/>
              </a:rPr>
              <a:t>La comunidad está comprando más de </a:t>
            </a:r>
            <a:r>
              <a:rPr b="1" lang="en" sz="1600">
                <a:latin typeface="Calibri"/>
                <a:ea typeface="Calibri"/>
                <a:cs typeface="Calibri"/>
                <a:sym typeface="Calibri"/>
              </a:rPr>
              <a:t>1.7 millones de galones de agua</a:t>
            </a:r>
            <a:r>
              <a:rPr lang="en" sz="1600">
                <a:latin typeface="Calibri"/>
                <a:ea typeface="Calibri"/>
                <a:cs typeface="Calibri"/>
                <a:sym typeface="Calibri"/>
              </a:rPr>
              <a:t> cada año</a:t>
            </a:r>
            <a:endParaRPr sz="1600">
              <a:latin typeface="Calibri"/>
              <a:ea typeface="Calibri"/>
              <a:cs typeface="Calibri"/>
              <a:sym typeface="Calibri"/>
            </a:endParaRPr>
          </a:p>
          <a:p>
            <a:pPr indent="0" lvl="0" marL="0" rtl="0" algn="l">
              <a:lnSpc>
                <a:spcPct val="100000"/>
              </a:lnSpc>
              <a:spcBef>
                <a:spcPts val="1200"/>
              </a:spcBef>
              <a:spcAft>
                <a:spcPts val="1200"/>
              </a:spcAft>
              <a:buClr>
                <a:schemeClr val="dk2"/>
              </a:buClr>
              <a:buSzPts val="1100"/>
              <a:buFont typeface="Arial"/>
              <a:buNone/>
            </a:pPr>
            <a:r>
              <a:rPr lang="en" sz="1600">
                <a:latin typeface="Calibri"/>
                <a:ea typeface="Calibri"/>
                <a:cs typeface="Calibri"/>
                <a:sym typeface="Calibri"/>
              </a:rPr>
              <a:t>Se necesita más investigación</a:t>
            </a:r>
            <a:endParaRPr sz="1600">
              <a:latin typeface="Calibri"/>
              <a:ea typeface="Calibri"/>
              <a:cs typeface="Calibri"/>
              <a:sym typeface="Calibri"/>
            </a:endParaRPr>
          </a:p>
        </p:txBody>
      </p:sp>
      <p:sp>
        <p:nvSpPr>
          <p:cNvPr id="259" name="Google Shape;259;p19"/>
          <p:cNvSpPr txBox="1"/>
          <p:nvPr>
            <p:ph idx="4294967295" type="body"/>
          </p:nvPr>
        </p:nvSpPr>
        <p:spPr>
          <a:xfrm>
            <a:off x="4564901" y="1274763"/>
            <a:ext cx="3462868" cy="2593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lang="en" sz="1600">
                <a:solidFill>
                  <a:srgbClr val="0000FF"/>
                </a:solidFill>
                <a:latin typeface="Calibri"/>
                <a:ea typeface="Calibri"/>
                <a:cs typeface="Calibri"/>
                <a:sym typeface="Calibri"/>
              </a:rPr>
              <a:t>34% report problems</a:t>
            </a:r>
            <a:r>
              <a:rPr lang="en" sz="1600">
                <a:solidFill>
                  <a:srgbClr val="0000FF"/>
                </a:solidFill>
                <a:latin typeface="Calibri"/>
                <a:ea typeface="Calibri"/>
                <a:cs typeface="Calibri"/>
                <a:sym typeface="Calibri"/>
              </a:rPr>
              <a:t> with their water, including bad smell, bad taste, and ugly color</a:t>
            </a:r>
            <a:endParaRPr sz="1600">
              <a:solidFill>
                <a:srgbClr val="0000FF"/>
              </a:solidFill>
              <a:latin typeface="Calibri"/>
              <a:ea typeface="Calibri"/>
              <a:cs typeface="Calibri"/>
              <a:sym typeface="Calibri"/>
            </a:endParaRPr>
          </a:p>
          <a:p>
            <a:pPr indent="0" lvl="0" marL="0" rtl="0" algn="l">
              <a:lnSpc>
                <a:spcPct val="100000"/>
              </a:lnSpc>
              <a:spcBef>
                <a:spcPts val="1200"/>
              </a:spcBef>
              <a:spcAft>
                <a:spcPts val="0"/>
              </a:spcAft>
              <a:buClr>
                <a:schemeClr val="dk2"/>
              </a:buClr>
              <a:buSzPts val="1100"/>
              <a:buFont typeface="Arial"/>
              <a:buNone/>
            </a:pPr>
            <a:r>
              <a:rPr b="1" lang="en" sz="1600">
                <a:solidFill>
                  <a:srgbClr val="0000FF"/>
                </a:solidFill>
                <a:latin typeface="Calibri"/>
                <a:ea typeface="Calibri"/>
                <a:cs typeface="Calibri"/>
                <a:sym typeface="Calibri"/>
              </a:rPr>
              <a:t>73% depend on bottled water</a:t>
            </a:r>
            <a:r>
              <a:rPr lang="en" sz="1600">
                <a:solidFill>
                  <a:srgbClr val="0000FF"/>
                </a:solidFill>
                <a:latin typeface="Calibri"/>
                <a:ea typeface="Calibri"/>
                <a:cs typeface="Calibri"/>
                <a:sym typeface="Calibri"/>
              </a:rPr>
              <a:t> daily</a:t>
            </a:r>
            <a:endParaRPr sz="1600">
              <a:solidFill>
                <a:srgbClr val="0000FF"/>
              </a:solidFill>
              <a:latin typeface="Calibri"/>
              <a:ea typeface="Calibri"/>
              <a:cs typeface="Calibri"/>
              <a:sym typeface="Calibri"/>
            </a:endParaRPr>
          </a:p>
          <a:p>
            <a:pPr indent="0" lvl="0" marL="0" rtl="0" algn="l">
              <a:lnSpc>
                <a:spcPct val="100000"/>
              </a:lnSpc>
              <a:spcBef>
                <a:spcPts val="1200"/>
              </a:spcBef>
              <a:spcAft>
                <a:spcPts val="0"/>
              </a:spcAft>
              <a:buSzPts val="1800"/>
              <a:buNone/>
            </a:pPr>
            <a:r>
              <a:rPr lang="en" sz="1600">
                <a:solidFill>
                  <a:srgbClr val="0000FF"/>
                </a:solidFill>
                <a:latin typeface="Calibri"/>
                <a:ea typeface="Calibri"/>
                <a:cs typeface="Calibri"/>
                <a:sym typeface="Calibri"/>
              </a:rPr>
              <a:t>The community is purchasing more than </a:t>
            </a:r>
            <a:r>
              <a:rPr b="1" lang="en" sz="1600">
                <a:solidFill>
                  <a:srgbClr val="0000FF"/>
                </a:solidFill>
                <a:latin typeface="Calibri"/>
                <a:ea typeface="Calibri"/>
                <a:cs typeface="Calibri"/>
                <a:sym typeface="Calibri"/>
              </a:rPr>
              <a:t>1.7 million gallons of water</a:t>
            </a:r>
            <a:r>
              <a:rPr lang="en" sz="1600">
                <a:solidFill>
                  <a:srgbClr val="0000FF"/>
                </a:solidFill>
                <a:latin typeface="Calibri"/>
                <a:ea typeface="Calibri"/>
                <a:cs typeface="Calibri"/>
                <a:sym typeface="Calibri"/>
              </a:rPr>
              <a:t> each year</a:t>
            </a:r>
            <a:endParaRPr sz="1600">
              <a:solidFill>
                <a:srgbClr val="0000FF"/>
              </a:solidFill>
              <a:latin typeface="Calibri"/>
              <a:ea typeface="Calibri"/>
              <a:cs typeface="Calibri"/>
              <a:sym typeface="Calibri"/>
            </a:endParaRPr>
          </a:p>
          <a:p>
            <a:pPr indent="0" lvl="0" marL="0" rtl="0" algn="l">
              <a:lnSpc>
                <a:spcPct val="100000"/>
              </a:lnSpc>
              <a:spcBef>
                <a:spcPts val="1200"/>
              </a:spcBef>
              <a:spcAft>
                <a:spcPts val="1200"/>
              </a:spcAft>
              <a:buSzPts val="1800"/>
              <a:buNone/>
            </a:pPr>
            <a:r>
              <a:rPr lang="en" sz="1600">
                <a:solidFill>
                  <a:srgbClr val="0000FF"/>
                </a:solidFill>
                <a:latin typeface="Calibri"/>
                <a:ea typeface="Calibri"/>
                <a:cs typeface="Calibri"/>
                <a:sym typeface="Calibri"/>
              </a:rPr>
              <a:t>More investigation is needed</a:t>
            </a:r>
            <a:endParaRPr sz="1600">
              <a:solidFill>
                <a:srgbClr val="0000FF"/>
              </a:solidFill>
              <a:latin typeface="Calibri"/>
              <a:ea typeface="Calibri"/>
              <a:cs typeface="Calibri"/>
              <a:sym typeface="Calibri"/>
            </a:endParaRPr>
          </a:p>
        </p:txBody>
      </p:sp>
      <p:pic>
        <p:nvPicPr>
          <p:cNvPr id="260" name="Google Shape;260;p19"/>
          <p:cNvPicPr preferRelativeResize="0"/>
          <p:nvPr/>
        </p:nvPicPr>
        <p:blipFill rotWithShape="1">
          <a:blip r:embed="rId3">
            <a:alphaModFix/>
          </a:blip>
          <a:srcRect b="0" l="0" r="0" t="0"/>
          <a:stretch/>
        </p:blipFill>
        <p:spPr>
          <a:xfrm>
            <a:off x="-347442" y="303035"/>
            <a:ext cx="2095503" cy="2095503"/>
          </a:xfrm>
          <a:prstGeom prst="rect">
            <a:avLst/>
          </a:prstGeom>
          <a:noFill/>
          <a:ln>
            <a:noFill/>
          </a:ln>
        </p:spPr>
      </p:pic>
      <p:pic>
        <p:nvPicPr>
          <p:cNvPr id="261" name="Google Shape;261;p19"/>
          <p:cNvPicPr preferRelativeResize="0"/>
          <p:nvPr/>
        </p:nvPicPr>
        <p:blipFill rotWithShape="1">
          <a:blip r:embed="rId4">
            <a:alphaModFix/>
          </a:blip>
          <a:srcRect b="0" l="0" r="0" t="0"/>
          <a:stretch/>
        </p:blipFill>
        <p:spPr>
          <a:xfrm>
            <a:off x="7603958" y="303035"/>
            <a:ext cx="1798810" cy="1876923"/>
          </a:xfrm>
          <a:prstGeom prst="rect">
            <a:avLst/>
          </a:prstGeom>
          <a:noFill/>
          <a:ln>
            <a:noFill/>
          </a:ln>
        </p:spPr>
      </p:pic>
      <p:pic>
        <p:nvPicPr>
          <p:cNvPr descr="A cartoon of a pirate on a boat&#10;&#10;Description automatically generated" id="262" name="Google Shape;262;p19"/>
          <p:cNvPicPr preferRelativeResize="0"/>
          <p:nvPr/>
        </p:nvPicPr>
        <p:blipFill rotWithShape="1">
          <a:blip r:embed="rId5">
            <a:alphaModFix/>
          </a:blip>
          <a:srcRect b="0" l="0" r="0" t="0"/>
          <a:stretch/>
        </p:blipFill>
        <p:spPr>
          <a:xfrm>
            <a:off x="5056992" y="3764122"/>
            <a:ext cx="1897261" cy="1379378"/>
          </a:xfrm>
          <a:prstGeom prst="rect">
            <a:avLst/>
          </a:prstGeom>
          <a:noFill/>
          <a:ln>
            <a:noFill/>
          </a:ln>
        </p:spPr>
      </p:pic>
      <p:pic>
        <p:nvPicPr>
          <p:cNvPr descr="A cartoon of a pirate on a boat&#10;&#10;Description automatically generated" id="263" name="Google Shape;263;p19"/>
          <p:cNvPicPr preferRelativeResize="0"/>
          <p:nvPr/>
        </p:nvPicPr>
        <p:blipFill rotWithShape="1">
          <a:blip r:embed="rId5">
            <a:alphaModFix/>
          </a:blip>
          <a:srcRect b="0" l="0" r="0" t="0"/>
          <a:stretch/>
        </p:blipFill>
        <p:spPr>
          <a:xfrm flipH="1">
            <a:off x="1748049" y="3638897"/>
            <a:ext cx="1897261" cy="13793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0"/>
          <p:cNvSpPr txBox="1"/>
          <p:nvPr>
            <p:ph idx="4294967295" type="title"/>
          </p:nvPr>
        </p:nvSpPr>
        <p:spPr>
          <a:xfrm>
            <a:off x="1620078" y="1801019"/>
            <a:ext cx="8296275" cy="1446976"/>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000"/>
              <a:buNone/>
            </a:pPr>
            <a:r>
              <a:rPr lang="en" sz="2800">
                <a:latin typeface="Arial"/>
                <a:ea typeface="Arial"/>
                <a:cs typeface="Arial"/>
                <a:sym typeface="Arial"/>
              </a:rPr>
              <a:t>Recomendaciones/</a:t>
            </a:r>
            <a:br>
              <a:rPr lang="en" sz="2800">
                <a:latin typeface="Arial"/>
                <a:ea typeface="Arial"/>
                <a:cs typeface="Arial"/>
                <a:sym typeface="Arial"/>
              </a:rPr>
            </a:br>
            <a:r>
              <a:rPr lang="en" sz="2800">
                <a:solidFill>
                  <a:srgbClr val="0045BF"/>
                </a:solidFill>
                <a:latin typeface="Arial"/>
                <a:ea typeface="Arial"/>
                <a:cs typeface="Arial"/>
                <a:sym typeface="Arial"/>
              </a:rPr>
              <a:t>Recommendations</a:t>
            </a:r>
            <a:endParaRPr sz="2800">
              <a:solidFill>
                <a:srgbClr val="0045BF"/>
              </a:solidFill>
              <a:latin typeface="Arial"/>
              <a:ea typeface="Arial"/>
              <a:cs typeface="Arial"/>
              <a:sym typeface="Arial"/>
            </a:endParaRPr>
          </a:p>
        </p:txBody>
      </p:sp>
      <p:pic>
        <p:nvPicPr>
          <p:cNvPr id="269" name="Google Shape;269;p20"/>
          <p:cNvPicPr preferRelativeResize="0"/>
          <p:nvPr/>
        </p:nvPicPr>
        <p:blipFill rotWithShape="1">
          <a:blip r:embed="rId3">
            <a:alphaModFix/>
          </a:blip>
          <a:srcRect b="0" l="28589" r="33994" t="0"/>
          <a:stretch/>
        </p:blipFill>
        <p:spPr>
          <a:xfrm>
            <a:off x="1" y="0"/>
            <a:ext cx="2406149" cy="5143500"/>
          </a:xfrm>
          <a:prstGeom prst="rect">
            <a:avLst/>
          </a:prstGeom>
          <a:noFill/>
          <a:ln>
            <a:noFill/>
          </a:ln>
        </p:spPr>
      </p:pic>
      <p:pic>
        <p:nvPicPr>
          <p:cNvPr id="270" name="Google Shape;270;p20"/>
          <p:cNvPicPr preferRelativeResize="0"/>
          <p:nvPr/>
        </p:nvPicPr>
        <p:blipFill rotWithShape="1">
          <a:blip r:embed="rId4">
            <a:alphaModFix/>
          </a:blip>
          <a:srcRect b="53513" l="52831" r="4431" t="1933"/>
          <a:stretch/>
        </p:blipFill>
        <p:spPr>
          <a:xfrm>
            <a:off x="6803874" y="2642394"/>
            <a:ext cx="2340126" cy="2439375"/>
          </a:xfrm>
          <a:prstGeom prst="rect">
            <a:avLst/>
          </a:prstGeom>
          <a:noFill/>
          <a:ln>
            <a:noFill/>
          </a:ln>
        </p:spPr>
      </p:pic>
      <p:pic>
        <p:nvPicPr>
          <p:cNvPr id="271" name="Google Shape;271;p20"/>
          <p:cNvPicPr preferRelativeResize="0"/>
          <p:nvPr/>
        </p:nvPicPr>
        <p:blipFill rotWithShape="1">
          <a:blip r:embed="rId4">
            <a:alphaModFix/>
          </a:blip>
          <a:srcRect b="50117" l="2271" r="51179" t="5328"/>
          <a:stretch/>
        </p:blipFill>
        <p:spPr>
          <a:xfrm>
            <a:off x="2538322" y="-224588"/>
            <a:ext cx="2707446" cy="2439376"/>
          </a:xfrm>
          <a:prstGeom prst="rect">
            <a:avLst/>
          </a:prstGeom>
          <a:noFill/>
          <a:ln>
            <a:noFill/>
          </a:ln>
        </p:spPr>
      </p:pic>
      <p:sp>
        <p:nvSpPr>
          <p:cNvPr id="272" name="Google Shape;272;p20"/>
          <p:cNvSpPr txBox="1"/>
          <p:nvPr/>
        </p:nvSpPr>
        <p:spPr>
          <a:xfrm>
            <a:off x="2967790" y="219712"/>
            <a:ext cx="1965159" cy="188592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800"/>
              <a:buFont typeface="Lato"/>
              <a:buNone/>
            </a:pPr>
            <a:r>
              <a:rPr b="1" i="0" lang="en" sz="1600" u="none" cap="none" strike="noStrike">
                <a:solidFill>
                  <a:srgbClr val="FF0000"/>
                </a:solidFill>
                <a:latin typeface="Radley"/>
                <a:ea typeface="Radley"/>
                <a:cs typeface="Radley"/>
                <a:sym typeface="Radley"/>
              </a:rPr>
              <a:t>Necesitamos mucho ayuda con la renta y con la comida también, no nos alcanza el dinero</a:t>
            </a:r>
            <a:endParaRPr/>
          </a:p>
        </p:txBody>
      </p:sp>
      <p:sp>
        <p:nvSpPr>
          <p:cNvPr id="273" name="Google Shape;273;p20"/>
          <p:cNvSpPr txBox="1"/>
          <p:nvPr/>
        </p:nvSpPr>
        <p:spPr>
          <a:xfrm>
            <a:off x="7203687" y="3247994"/>
            <a:ext cx="15405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0000"/>
                </a:solidFill>
                <a:latin typeface="Radley"/>
                <a:ea typeface="Radley"/>
                <a:cs typeface="Radley"/>
                <a:sym typeface="Radley"/>
              </a:rPr>
              <a:t>We need a lot of help with rent and food too, we don't have enough to make ends meet.</a:t>
            </a:r>
            <a:endParaRPr b="1" i="0" sz="1400" u="none" cap="none" strike="noStrike">
              <a:solidFill>
                <a:srgbClr val="FF0000"/>
              </a:solidFill>
              <a:latin typeface="Radley"/>
              <a:ea typeface="Radley"/>
              <a:cs typeface="Radley"/>
              <a:sym typeface="Radle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1"/>
          <p:cNvSpPr txBox="1"/>
          <p:nvPr>
            <p:ph idx="4294967295" type="title"/>
          </p:nvPr>
        </p:nvSpPr>
        <p:spPr>
          <a:xfrm>
            <a:off x="1732129" y="466724"/>
            <a:ext cx="6321425"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chemeClr val="dk2"/>
                </a:solidFill>
                <a:latin typeface="Arial"/>
                <a:ea typeface="Arial"/>
                <a:cs typeface="Arial"/>
                <a:sym typeface="Arial"/>
              </a:rPr>
              <a:t>Acceso a la salud </a:t>
            </a:r>
            <a:r>
              <a:rPr lang="en">
                <a:latin typeface="Arial"/>
                <a:ea typeface="Arial"/>
                <a:cs typeface="Arial"/>
                <a:sym typeface="Arial"/>
              </a:rPr>
              <a:t>/ </a:t>
            </a:r>
            <a:r>
              <a:rPr lang="en">
                <a:solidFill>
                  <a:srgbClr val="0045BF"/>
                </a:solidFill>
                <a:latin typeface="Arial"/>
                <a:ea typeface="Arial"/>
                <a:cs typeface="Arial"/>
                <a:sym typeface="Arial"/>
              </a:rPr>
              <a:t>Health Access</a:t>
            </a:r>
            <a:endParaRPr>
              <a:solidFill>
                <a:srgbClr val="0045BF"/>
              </a:solidFill>
              <a:latin typeface="Arial"/>
              <a:ea typeface="Arial"/>
              <a:cs typeface="Arial"/>
              <a:sym typeface="Arial"/>
            </a:endParaRPr>
          </a:p>
        </p:txBody>
      </p:sp>
      <p:sp>
        <p:nvSpPr>
          <p:cNvPr id="279" name="Google Shape;279;p21"/>
          <p:cNvSpPr txBox="1"/>
          <p:nvPr>
            <p:ph idx="4294967295" type="body"/>
          </p:nvPr>
        </p:nvSpPr>
        <p:spPr>
          <a:xfrm>
            <a:off x="5061275" y="1266626"/>
            <a:ext cx="2815800" cy="31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2"/>
              </a:buClr>
              <a:buSzPts val="1419"/>
              <a:buFont typeface="Arial"/>
              <a:buNone/>
            </a:pPr>
            <a:r>
              <a:rPr lang="en" sz="1100">
                <a:solidFill>
                  <a:srgbClr val="0045BF"/>
                </a:solidFill>
                <a:latin typeface="Arial"/>
                <a:ea typeface="Arial"/>
                <a:cs typeface="Arial"/>
                <a:sym typeface="Arial"/>
              </a:rPr>
              <a:t>Reduce financial, language and cultural barriers to health care</a:t>
            </a:r>
            <a:endParaRPr sz="1100">
              <a:solidFill>
                <a:srgbClr val="0045BF"/>
              </a:solidFill>
              <a:latin typeface="Arial"/>
              <a:ea typeface="Arial"/>
              <a:cs typeface="Arial"/>
              <a:sym typeface="Arial"/>
            </a:endParaRPr>
          </a:p>
          <a:p>
            <a:pPr indent="-298450" lvl="0" marL="457200" rtl="0" algn="l">
              <a:lnSpc>
                <a:spcPct val="115000"/>
              </a:lnSpc>
              <a:spcBef>
                <a:spcPts val="1400"/>
              </a:spcBef>
              <a:spcAft>
                <a:spcPts val="0"/>
              </a:spcAft>
              <a:buSzPts val="1100"/>
              <a:buChar char="●"/>
            </a:pPr>
            <a:r>
              <a:rPr lang="en" sz="1100">
                <a:solidFill>
                  <a:srgbClr val="0045BF"/>
                </a:solidFill>
                <a:latin typeface="Arial"/>
                <a:ea typeface="Arial"/>
                <a:cs typeface="Arial"/>
                <a:sym typeface="Arial"/>
              </a:rPr>
              <a:t>New Medi-Cal eligibility</a:t>
            </a:r>
            <a:endParaRPr sz="1100">
              <a:solidFill>
                <a:srgbClr val="0045BF"/>
              </a:solidFill>
              <a:latin typeface="Arial"/>
              <a:ea typeface="Arial"/>
              <a:cs typeface="Arial"/>
              <a:sym typeface="Arial"/>
            </a:endParaRPr>
          </a:p>
          <a:p>
            <a:pPr indent="-298450" lvl="0" marL="457200" rtl="0" algn="l">
              <a:lnSpc>
                <a:spcPct val="115000"/>
              </a:lnSpc>
              <a:spcBef>
                <a:spcPts val="1400"/>
              </a:spcBef>
              <a:spcAft>
                <a:spcPts val="0"/>
              </a:spcAft>
              <a:buClr>
                <a:srgbClr val="0045BF"/>
              </a:buClr>
              <a:buSzPts val="1100"/>
              <a:buFont typeface="Arial"/>
              <a:buChar char="●"/>
            </a:pPr>
            <a:r>
              <a:rPr lang="en" sz="1100">
                <a:solidFill>
                  <a:srgbClr val="0045BF"/>
                </a:solidFill>
                <a:latin typeface="Arial"/>
                <a:ea typeface="Arial"/>
                <a:cs typeface="Arial"/>
                <a:sym typeface="Arial"/>
              </a:rPr>
              <a:t>Trilingual Medical Interpreters</a:t>
            </a:r>
            <a:endParaRPr sz="1100">
              <a:solidFill>
                <a:srgbClr val="0045BF"/>
              </a:solidFill>
              <a:latin typeface="Arial"/>
              <a:ea typeface="Arial"/>
              <a:cs typeface="Arial"/>
              <a:sym typeface="Arial"/>
            </a:endParaRPr>
          </a:p>
          <a:p>
            <a:pPr indent="0" lvl="0" marL="0" rtl="0" algn="l">
              <a:spcBef>
                <a:spcPts val="1200"/>
              </a:spcBef>
              <a:spcAft>
                <a:spcPts val="0"/>
              </a:spcAft>
              <a:buNone/>
            </a:pPr>
            <a:r>
              <a:rPr lang="en" sz="1100">
                <a:solidFill>
                  <a:schemeClr val="accent1"/>
                </a:solidFill>
                <a:latin typeface="Arial"/>
                <a:ea typeface="Arial"/>
                <a:cs typeface="Arial"/>
                <a:sym typeface="Arial"/>
              </a:rPr>
              <a:t>Address transportation barriers </a:t>
            </a:r>
            <a:endParaRPr sz="1100">
              <a:solidFill>
                <a:schemeClr val="accent1"/>
              </a:solidFill>
              <a:latin typeface="Arial"/>
              <a:ea typeface="Arial"/>
              <a:cs typeface="Arial"/>
              <a:sym typeface="Arial"/>
            </a:endParaRPr>
          </a:p>
          <a:p>
            <a:pPr indent="-298450" lvl="0" marL="457200" rtl="0" algn="l">
              <a:spcBef>
                <a:spcPts val="1200"/>
              </a:spcBef>
              <a:spcAft>
                <a:spcPts val="0"/>
              </a:spcAft>
              <a:buClr>
                <a:schemeClr val="accent1"/>
              </a:buClr>
              <a:buSzPts val="1100"/>
              <a:buFont typeface="Arial"/>
              <a:buChar char="●"/>
            </a:pPr>
            <a:r>
              <a:rPr lang="en" sz="1100">
                <a:solidFill>
                  <a:schemeClr val="accent1"/>
                </a:solidFill>
                <a:latin typeface="Arial"/>
                <a:ea typeface="Arial"/>
                <a:cs typeface="Arial"/>
                <a:sym typeface="Arial"/>
              </a:rPr>
              <a:t>Vans and Pick Up sites for transportation to clinics</a:t>
            </a:r>
            <a:endParaRPr sz="1100">
              <a:solidFill>
                <a:schemeClr val="accent1"/>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lang="en" sz="1100">
                <a:solidFill>
                  <a:schemeClr val="accent1"/>
                </a:solidFill>
                <a:latin typeface="Arial"/>
                <a:ea typeface="Arial"/>
                <a:cs typeface="Arial"/>
                <a:sym typeface="Arial"/>
              </a:rPr>
              <a:t>Health Fairs in agriculture towns</a:t>
            </a:r>
            <a:endParaRPr sz="1100">
              <a:solidFill>
                <a:schemeClr val="accent1"/>
              </a:solidFill>
              <a:latin typeface="Arial"/>
              <a:ea typeface="Arial"/>
              <a:cs typeface="Arial"/>
              <a:sym typeface="Arial"/>
            </a:endParaRPr>
          </a:p>
          <a:p>
            <a:pPr indent="-298450" lvl="0" marL="457200" rtl="0" algn="l">
              <a:spcBef>
                <a:spcPts val="0"/>
              </a:spcBef>
              <a:spcAft>
                <a:spcPts val="0"/>
              </a:spcAft>
              <a:buClr>
                <a:schemeClr val="accent1"/>
              </a:buClr>
              <a:buSzPts val="1100"/>
              <a:buFont typeface="Arial"/>
              <a:buChar char="●"/>
            </a:pPr>
            <a:r>
              <a:rPr lang="en" sz="1100">
                <a:solidFill>
                  <a:schemeClr val="accent1"/>
                </a:solidFill>
                <a:latin typeface="Arial"/>
                <a:ea typeface="Arial"/>
                <a:cs typeface="Arial"/>
                <a:sym typeface="Arial"/>
              </a:rPr>
              <a:t>Mobile Clinic</a:t>
            </a:r>
            <a:endParaRPr sz="1100">
              <a:solidFill>
                <a:schemeClr val="accent1"/>
              </a:solidFill>
              <a:latin typeface="Arial"/>
              <a:ea typeface="Arial"/>
              <a:cs typeface="Arial"/>
              <a:sym typeface="Arial"/>
            </a:endParaRPr>
          </a:p>
          <a:p>
            <a:pPr indent="0" lvl="0" marL="0" rtl="0" algn="l">
              <a:lnSpc>
                <a:spcPct val="115000"/>
              </a:lnSpc>
              <a:spcBef>
                <a:spcPts val="1400"/>
              </a:spcBef>
              <a:spcAft>
                <a:spcPts val="0"/>
              </a:spcAft>
              <a:buClr>
                <a:schemeClr val="dk2"/>
              </a:buClr>
              <a:buSzPts val="1419"/>
              <a:buFont typeface="Arial"/>
              <a:buNone/>
            </a:pPr>
            <a:r>
              <a:rPr lang="en" sz="1100">
                <a:solidFill>
                  <a:srgbClr val="0045BF"/>
                </a:solidFill>
                <a:latin typeface="Arial"/>
                <a:ea typeface="Arial"/>
                <a:cs typeface="Arial"/>
                <a:sym typeface="Arial"/>
              </a:rPr>
              <a:t>Increase Healthcare Capacity to Meet the Needs of Mexican Indigenous Peoples</a:t>
            </a:r>
            <a:endParaRPr sz="1100">
              <a:solidFill>
                <a:srgbClr val="0045BF"/>
              </a:solidFill>
              <a:latin typeface="Arial"/>
              <a:ea typeface="Arial"/>
              <a:cs typeface="Arial"/>
              <a:sym typeface="Arial"/>
            </a:endParaRPr>
          </a:p>
          <a:p>
            <a:pPr indent="-298450" lvl="0" marL="457200" rtl="0" algn="l">
              <a:lnSpc>
                <a:spcPct val="115000"/>
              </a:lnSpc>
              <a:spcBef>
                <a:spcPts val="1400"/>
              </a:spcBef>
              <a:spcAft>
                <a:spcPts val="0"/>
              </a:spcAft>
              <a:buClr>
                <a:srgbClr val="0045BF"/>
              </a:buClr>
              <a:buSzPts val="1100"/>
              <a:buFont typeface="Arial"/>
              <a:buChar char="●"/>
            </a:pPr>
            <a:r>
              <a:rPr lang="en" sz="1100">
                <a:solidFill>
                  <a:srgbClr val="0045BF"/>
                </a:solidFill>
                <a:latin typeface="Arial"/>
                <a:ea typeface="Arial"/>
                <a:cs typeface="Arial"/>
                <a:sym typeface="Arial"/>
              </a:rPr>
              <a:t>After-work Appointment Times</a:t>
            </a:r>
            <a:endParaRPr sz="1100">
              <a:solidFill>
                <a:srgbClr val="0045BF"/>
              </a:solidFill>
              <a:latin typeface="Arial"/>
              <a:ea typeface="Arial"/>
              <a:cs typeface="Arial"/>
              <a:sym typeface="Arial"/>
            </a:endParaRPr>
          </a:p>
          <a:p>
            <a:pPr indent="0" lvl="0" marL="0" rtl="0" algn="l">
              <a:lnSpc>
                <a:spcPct val="115000"/>
              </a:lnSpc>
              <a:spcBef>
                <a:spcPts val="400"/>
              </a:spcBef>
              <a:spcAft>
                <a:spcPts val="1200"/>
              </a:spcAft>
              <a:buSzPts val="2323"/>
              <a:buNone/>
            </a:pPr>
            <a:r>
              <a:rPr lang="en" sz="1100">
                <a:solidFill>
                  <a:srgbClr val="0045BF"/>
                </a:solidFill>
                <a:latin typeface="Arial"/>
                <a:ea typeface="Arial"/>
                <a:cs typeface="Arial"/>
                <a:sym typeface="Arial"/>
              </a:rPr>
              <a:t>Improve Food Access through Existing Services</a:t>
            </a:r>
            <a:endParaRPr sz="1100">
              <a:solidFill>
                <a:srgbClr val="0045BF"/>
              </a:solidFill>
              <a:latin typeface="Arial"/>
              <a:ea typeface="Arial"/>
              <a:cs typeface="Arial"/>
              <a:sym typeface="Arial"/>
            </a:endParaRPr>
          </a:p>
        </p:txBody>
      </p:sp>
      <p:sp>
        <p:nvSpPr>
          <p:cNvPr id="280" name="Google Shape;280;p21"/>
          <p:cNvSpPr txBox="1"/>
          <p:nvPr>
            <p:ph idx="4294967295" type="body"/>
          </p:nvPr>
        </p:nvSpPr>
        <p:spPr>
          <a:xfrm>
            <a:off x="1519010" y="1266615"/>
            <a:ext cx="3071812" cy="3001963"/>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1400">
                <a:latin typeface="Arial"/>
                <a:ea typeface="Arial"/>
                <a:cs typeface="Arial"/>
                <a:sym typeface="Arial"/>
              </a:rPr>
              <a:t>Reducir las barreras financieras, lingüísticas y culturales a la atención médica.</a:t>
            </a:r>
            <a:endParaRPr sz="1400">
              <a:latin typeface="Arial"/>
              <a:ea typeface="Arial"/>
              <a:cs typeface="Arial"/>
              <a:sym typeface="Arial"/>
            </a:endParaRPr>
          </a:p>
          <a:p>
            <a:pPr indent="-317500" lvl="0" marL="457200" rtl="0" algn="l">
              <a:lnSpc>
                <a:spcPct val="115000"/>
              </a:lnSpc>
              <a:spcBef>
                <a:spcPts val="1200"/>
              </a:spcBef>
              <a:spcAft>
                <a:spcPts val="0"/>
              </a:spcAft>
              <a:buSzPts val="1400"/>
              <a:buChar char="●"/>
            </a:pPr>
            <a:r>
              <a:rPr lang="en" sz="1400">
                <a:latin typeface="Arial"/>
                <a:ea typeface="Arial"/>
                <a:cs typeface="Arial"/>
                <a:sym typeface="Arial"/>
              </a:rPr>
              <a:t>Nueva elegibilidad para Medi-Cal</a:t>
            </a:r>
            <a:endParaRPr sz="1400">
              <a:latin typeface="Arial"/>
              <a:ea typeface="Arial"/>
              <a:cs typeface="Arial"/>
              <a:sym typeface="Arial"/>
            </a:endParaRPr>
          </a:p>
          <a:p>
            <a:pPr indent="0" lvl="0" marL="0" rtl="0" algn="l">
              <a:lnSpc>
                <a:spcPct val="115000"/>
              </a:lnSpc>
              <a:spcBef>
                <a:spcPts val="1200"/>
              </a:spcBef>
              <a:spcAft>
                <a:spcPts val="0"/>
              </a:spcAft>
              <a:buNone/>
            </a:pPr>
            <a:r>
              <a:rPr lang="en" sz="1400">
                <a:latin typeface="Arial"/>
                <a:ea typeface="Arial"/>
                <a:cs typeface="Arial"/>
                <a:sym typeface="Arial"/>
              </a:rPr>
              <a:t>Address transportation barriers </a:t>
            </a:r>
            <a:endParaRPr sz="1400">
              <a:latin typeface="Arial"/>
              <a:ea typeface="Arial"/>
              <a:cs typeface="Arial"/>
              <a:sym typeface="Arial"/>
            </a:endParaRPr>
          </a:p>
          <a:p>
            <a:pPr indent="0" lvl="0" marL="0" rtl="0" algn="l">
              <a:lnSpc>
                <a:spcPct val="115000"/>
              </a:lnSpc>
              <a:spcBef>
                <a:spcPts val="1200"/>
              </a:spcBef>
              <a:spcAft>
                <a:spcPts val="0"/>
              </a:spcAft>
              <a:buClr>
                <a:schemeClr val="dk2"/>
              </a:buClr>
              <a:buSzPts val="1100"/>
              <a:buFont typeface="Arial"/>
              <a:buNone/>
            </a:pPr>
            <a:r>
              <a:rPr lang="en" sz="1400">
                <a:latin typeface="Arial"/>
                <a:ea typeface="Arial"/>
                <a:cs typeface="Arial"/>
                <a:sym typeface="Arial"/>
              </a:rPr>
              <a:t>Incrementar la capacidad de atención médica para satisfacer las necesidades de los pueblos indígenas mexicanos</a:t>
            </a:r>
            <a:endParaRPr sz="1400">
              <a:latin typeface="Arial"/>
              <a:ea typeface="Arial"/>
              <a:cs typeface="Arial"/>
              <a:sym typeface="Arial"/>
            </a:endParaRPr>
          </a:p>
          <a:p>
            <a:pPr indent="0" lvl="0" marL="0" rtl="0" algn="l">
              <a:lnSpc>
                <a:spcPct val="115000"/>
              </a:lnSpc>
              <a:spcBef>
                <a:spcPts val="1200"/>
              </a:spcBef>
              <a:spcAft>
                <a:spcPts val="1200"/>
              </a:spcAft>
              <a:buSzPts val="1800"/>
              <a:buNone/>
            </a:pPr>
            <a:r>
              <a:rPr lang="en" sz="1400">
                <a:latin typeface="Arial"/>
                <a:ea typeface="Arial"/>
                <a:cs typeface="Arial"/>
                <a:sym typeface="Arial"/>
              </a:rPr>
              <a:t>Mejorar el acceso a los alimentos a través de los servicios existentes</a:t>
            </a:r>
            <a:endParaRPr sz="1400">
              <a:latin typeface="Arial"/>
              <a:ea typeface="Arial"/>
              <a:cs typeface="Arial"/>
              <a:sym typeface="Arial"/>
            </a:endParaRPr>
          </a:p>
        </p:txBody>
      </p:sp>
      <p:pic>
        <p:nvPicPr>
          <p:cNvPr descr="A colorful drawing of a red crab&#10;&#10;Description automatically generated with medium confidence" id="281" name="Google Shape;281;p21"/>
          <p:cNvPicPr preferRelativeResize="0"/>
          <p:nvPr/>
        </p:nvPicPr>
        <p:blipFill rotWithShape="1">
          <a:blip r:embed="rId3">
            <a:alphaModFix/>
          </a:blip>
          <a:srcRect b="0" l="0" r="0" t="0"/>
          <a:stretch/>
        </p:blipFill>
        <p:spPr>
          <a:xfrm>
            <a:off x="361200" y="272589"/>
            <a:ext cx="1333286" cy="1023270"/>
          </a:xfrm>
          <a:prstGeom prst="rect">
            <a:avLst/>
          </a:prstGeom>
          <a:noFill/>
          <a:ln>
            <a:noFill/>
          </a:ln>
        </p:spPr>
      </p:pic>
      <p:pic>
        <p:nvPicPr>
          <p:cNvPr descr="A colorful drawing of a red crab&#10;&#10;Description automatically generated with medium confidence" id="282" name="Google Shape;282;p21"/>
          <p:cNvPicPr preferRelativeResize="0"/>
          <p:nvPr/>
        </p:nvPicPr>
        <p:blipFill rotWithShape="1">
          <a:blip r:embed="rId3">
            <a:alphaModFix/>
          </a:blip>
          <a:srcRect b="0" l="0" r="0" t="0"/>
          <a:stretch/>
        </p:blipFill>
        <p:spPr>
          <a:xfrm>
            <a:off x="7449514" y="272589"/>
            <a:ext cx="1333286" cy="102327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2"/>
          <p:cNvSpPr txBox="1"/>
          <p:nvPr>
            <p:ph idx="4294967295" type="title"/>
          </p:nvPr>
        </p:nvSpPr>
        <p:spPr>
          <a:xfrm>
            <a:off x="284746" y="247766"/>
            <a:ext cx="8598569"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Comunidades de apoyo /</a:t>
            </a:r>
            <a:r>
              <a:rPr lang="en">
                <a:solidFill>
                  <a:srgbClr val="0045BF"/>
                </a:solidFill>
                <a:latin typeface="Arial"/>
                <a:ea typeface="Arial"/>
                <a:cs typeface="Arial"/>
                <a:sym typeface="Arial"/>
              </a:rPr>
              <a:t>Communities of Support</a:t>
            </a:r>
            <a:endParaRPr>
              <a:solidFill>
                <a:srgbClr val="0045BF"/>
              </a:solidFill>
              <a:latin typeface="Arial"/>
              <a:ea typeface="Arial"/>
              <a:cs typeface="Arial"/>
              <a:sym typeface="Arial"/>
            </a:endParaRPr>
          </a:p>
        </p:txBody>
      </p:sp>
      <p:sp>
        <p:nvSpPr>
          <p:cNvPr id="288" name="Google Shape;288;p22"/>
          <p:cNvSpPr txBox="1"/>
          <p:nvPr>
            <p:ph idx="4294967295" type="body"/>
          </p:nvPr>
        </p:nvSpPr>
        <p:spPr>
          <a:xfrm>
            <a:off x="5114148" y="2014086"/>
            <a:ext cx="3071813" cy="3001963"/>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66066"/>
              <a:buNone/>
            </a:pPr>
            <a:r>
              <a:rPr lang="en">
                <a:solidFill>
                  <a:srgbClr val="0045BF"/>
                </a:solidFill>
                <a:latin typeface="Arial"/>
                <a:ea typeface="Arial"/>
                <a:cs typeface="Arial"/>
                <a:sym typeface="Arial"/>
              </a:rPr>
              <a:t>Promote, Develop, and Support Community Services for Immigrants</a:t>
            </a:r>
            <a:endParaRPr/>
          </a:p>
          <a:p>
            <a:pPr indent="0" lvl="0" marL="0" rtl="0" algn="l">
              <a:lnSpc>
                <a:spcPct val="115000"/>
              </a:lnSpc>
              <a:spcBef>
                <a:spcPts val="1200"/>
              </a:spcBef>
              <a:spcAft>
                <a:spcPts val="0"/>
              </a:spcAft>
              <a:buSzPct val="66066"/>
              <a:buNone/>
            </a:pPr>
            <a:r>
              <a:rPr lang="en">
                <a:solidFill>
                  <a:srgbClr val="0045BF"/>
                </a:solidFill>
                <a:latin typeface="Arial"/>
                <a:ea typeface="Arial"/>
                <a:cs typeface="Arial"/>
                <a:sym typeface="Arial"/>
              </a:rPr>
              <a:t>Incorporate Overcrowding into Policies and Discussions on Housing</a:t>
            </a:r>
            <a:endParaRPr/>
          </a:p>
          <a:p>
            <a:pPr indent="0" lvl="0" marL="0" rtl="0" algn="l">
              <a:lnSpc>
                <a:spcPct val="115000"/>
              </a:lnSpc>
              <a:spcBef>
                <a:spcPts val="1200"/>
              </a:spcBef>
              <a:spcAft>
                <a:spcPts val="0"/>
              </a:spcAft>
              <a:buSzPct val="66066"/>
              <a:buNone/>
            </a:pPr>
            <a:r>
              <a:rPr lang="en">
                <a:solidFill>
                  <a:srgbClr val="0045BF"/>
                </a:solidFill>
                <a:latin typeface="Arial"/>
                <a:ea typeface="Arial"/>
                <a:cs typeface="Arial"/>
                <a:sym typeface="Arial"/>
              </a:rPr>
              <a:t>Collaborate with Providers to Address Concerns about Drinking Water</a:t>
            </a:r>
            <a:endParaRPr/>
          </a:p>
          <a:p>
            <a:pPr indent="0" lvl="0" marL="0" rtl="0" algn="l">
              <a:lnSpc>
                <a:spcPct val="115000"/>
              </a:lnSpc>
              <a:spcBef>
                <a:spcPts val="1200"/>
              </a:spcBef>
              <a:spcAft>
                <a:spcPts val="0"/>
              </a:spcAft>
              <a:buClr>
                <a:schemeClr val="dk2"/>
              </a:buClr>
              <a:buSzPct val="66066"/>
              <a:buFont typeface="Arial"/>
              <a:buNone/>
            </a:pPr>
            <a:r>
              <a:t/>
            </a:r>
            <a:endParaRPr>
              <a:solidFill>
                <a:srgbClr val="0045BF"/>
              </a:solidFill>
              <a:latin typeface="Arial"/>
              <a:ea typeface="Arial"/>
              <a:cs typeface="Arial"/>
              <a:sym typeface="Arial"/>
            </a:endParaRPr>
          </a:p>
        </p:txBody>
      </p:sp>
      <p:sp>
        <p:nvSpPr>
          <p:cNvPr id="289" name="Google Shape;289;p22"/>
          <p:cNvSpPr txBox="1"/>
          <p:nvPr>
            <p:ph idx="4294967295" type="body"/>
          </p:nvPr>
        </p:nvSpPr>
        <p:spPr>
          <a:xfrm>
            <a:off x="958039" y="2014086"/>
            <a:ext cx="3071812" cy="2864118"/>
          </a:xfrm>
          <a:prstGeom prst="rect">
            <a:avLst/>
          </a:prstGeom>
          <a:noFill/>
          <a:ln>
            <a:noFill/>
          </a:ln>
        </p:spPr>
        <p:txBody>
          <a:bodyPr anchorCtr="0" anchor="t" bIns="91425" lIns="91425" spcFirstLastPara="1" rIns="91425" wrap="square" tIns="91425">
            <a:normAutofit fontScale="85000" lnSpcReduction="10000"/>
          </a:bodyPr>
          <a:lstStyle/>
          <a:p>
            <a:pPr indent="0" lvl="0" marL="0" rtl="0" algn="l">
              <a:lnSpc>
                <a:spcPct val="115000"/>
              </a:lnSpc>
              <a:spcBef>
                <a:spcPts val="0"/>
              </a:spcBef>
              <a:spcAft>
                <a:spcPts val="0"/>
              </a:spcAft>
              <a:buSzPct val="71895"/>
              <a:buNone/>
            </a:pPr>
            <a:r>
              <a:rPr lang="en">
                <a:latin typeface="Arial"/>
                <a:ea typeface="Arial"/>
                <a:cs typeface="Arial"/>
                <a:sym typeface="Arial"/>
              </a:rPr>
              <a:t>Promover, desarrollar y apoyar servicios comunitarios para inmigrantes</a:t>
            </a:r>
            <a:endParaRPr>
              <a:latin typeface="Arial"/>
              <a:ea typeface="Arial"/>
              <a:cs typeface="Arial"/>
              <a:sym typeface="Arial"/>
            </a:endParaRPr>
          </a:p>
          <a:p>
            <a:pPr indent="0" lvl="0" marL="0" rtl="0" algn="l">
              <a:lnSpc>
                <a:spcPct val="115000"/>
              </a:lnSpc>
              <a:spcBef>
                <a:spcPts val="0"/>
              </a:spcBef>
              <a:spcAft>
                <a:spcPts val="0"/>
              </a:spcAft>
              <a:buSzPct val="71895"/>
              <a:buNone/>
            </a:pPr>
            <a:r>
              <a:t/>
            </a:r>
            <a:endParaRPr>
              <a:latin typeface="Arial"/>
              <a:ea typeface="Arial"/>
              <a:cs typeface="Arial"/>
              <a:sym typeface="Arial"/>
            </a:endParaRPr>
          </a:p>
          <a:p>
            <a:pPr indent="0" lvl="0" marL="0" rtl="0" algn="l">
              <a:lnSpc>
                <a:spcPct val="115000"/>
              </a:lnSpc>
              <a:spcBef>
                <a:spcPts val="0"/>
              </a:spcBef>
              <a:spcAft>
                <a:spcPts val="0"/>
              </a:spcAft>
              <a:buSzPct val="71895"/>
              <a:buNone/>
            </a:pPr>
            <a:r>
              <a:rPr lang="en">
                <a:latin typeface="Arial"/>
                <a:ea typeface="Arial"/>
                <a:cs typeface="Arial"/>
                <a:sym typeface="Arial"/>
              </a:rPr>
              <a:t>Incorporar el hacinamiento en las políticas y debates sobre Vivienda</a:t>
            </a:r>
            <a:endParaRPr/>
          </a:p>
          <a:p>
            <a:pPr indent="0" lvl="0" marL="0" rtl="0" algn="l">
              <a:lnSpc>
                <a:spcPct val="115000"/>
              </a:lnSpc>
              <a:spcBef>
                <a:spcPts val="0"/>
              </a:spcBef>
              <a:spcAft>
                <a:spcPts val="0"/>
              </a:spcAft>
              <a:buSzPct val="71895"/>
              <a:buNone/>
            </a:pPr>
            <a:r>
              <a:t/>
            </a:r>
            <a:endParaRPr>
              <a:latin typeface="Arial"/>
              <a:ea typeface="Arial"/>
              <a:cs typeface="Arial"/>
              <a:sym typeface="Arial"/>
            </a:endParaRPr>
          </a:p>
          <a:p>
            <a:pPr indent="0" lvl="0" marL="0" rtl="0" algn="l">
              <a:lnSpc>
                <a:spcPct val="115000"/>
              </a:lnSpc>
              <a:spcBef>
                <a:spcPts val="0"/>
              </a:spcBef>
              <a:spcAft>
                <a:spcPts val="0"/>
              </a:spcAft>
              <a:buClr>
                <a:schemeClr val="dk2"/>
              </a:buClr>
              <a:buSzPct val="71895"/>
              <a:buFont typeface="Arial"/>
              <a:buNone/>
            </a:pPr>
            <a:r>
              <a:rPr lang="en">
                <a:latin typeface="Arial"/>
                <a:ea typeface="Arial"/>
                <a:cs typeface="Arial"/>
                <a:sym typeface="Arial"/>
              </a:rPr>
              <a:t>Colaborar con proveedores para abordar inquietudes sobre el agua potable</a:t>
            </a:r>
            <a:endParaRPr>
              <a:latin typeface="Arial"/>
              <a:ea typeface="Arial"/>
              <a:cs typeface="Arial"/>
              <a:sym typeface="Arial"/>
            </a:endParaRPr>
          </a:p>
        </p:txBody>
      </p:sp>
      <p:pic>
        <p:nvPicPr>
          <p:cNvPr descr="A close-up of a painting&#10;&#10;Description automatically generated" id="290" name="Google Shape;290;p22"/>
          <p:cNvPicPr preferRelativeResize="0"/>
          <p:nvPr/>
        </p:nvPicPr>
        <p:blipFill rotWithShape="1">
          <a:blip r:embed="rId3">
            <a:alphaModFix/>
          </a:blip>
          <a:srcRect b="0" l="0" r="0" t="0"/>
          <a:stretch/>
        </p:blipFill>
        <p:spPr>
          <a:xfrm>
            <a:off x="4696216" y="871362"/>
            <a:ext cx="1205662" cy="970903"/>
          </a:xfrm>
          <a:prstGeom prst="rect">
            <a:avLst/>
          </a:prstGeom>
          <a:noFill/>
          <a:ln>
            <a:noFill/>
          </a:ln>
        </p:spPr>
      </p:pic>
      <p:pic>
        <p:nvPicPr>
          <p:cNvPr descr="A close-up of a painting&#10;&#10;Description automatically generated" id="291" name="Google Shape;291;p22"/>
          <p:cNvPicPr preferRelativeResize="0"/>
          <p:nvPr/>
        </p:nvPicPr>
        <p:blipFill rotWithShape="1">
          <a:blip r:embed="rId3">
            <a:alphaModFix/>
          </a:blip>
          <a:srcRect b="0" l="0" r="0" t="0"/>
          <a:stretch/>
        </p:blipFill>
        <p:spPr>
          <a:xfrm flipH="1">
            <a:off x="2920442" y="882766"/>
            <a:ext cx="1205662" cy="97090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3"/>
          <p:cNvSpPr txBox="1"/>
          <p:nvPr>
            <p:ph idx="4294967295" type="title"/>
          </p:nvPr>
        </p:nvSpPr>
        <p:spPr>
          <a:xfrm>
            <a:off x="1457188" y="463743"/>
            <a:ext cx="6229624"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Nuevas direcciones / </a:t>
            </a:r>
            <a:r>
              <a:rPr lang="en">
                <a:solidFill>
                  <a:srgbClr val="0045BF"/>
                </a:solidFill>
                <a:latin typeface="Arial"/>
                <a:ea typeface="Arial"/>
                <a:cs typeface="Arial"/>
                <a:sym typeface="Arial"/>
              </a:rPr>
              <a:t>New Directions</a:t>
            </a:r>
            <a:endParaRPr>
              <a:solidFill>
                <a:srgbClr val="0045BF"/>
              </a:solidFill>
              <a:latin typeface="Arial"/>
              <a:ea typeface="Arial"/>
              <a:cs typeface="Arial"/>
              <a:sym typeface="Arial"/>
            </a:endParaRPr>
          </a:p>
        </p:txBody>
      </p:sp>
      <p:sp>
        <p:nvSpPr>
          <p:cNvPr id="297" name="Google Shape;297;p23"/>
          <p:cNvSpPr txBox="1"/>
          <p:nvPr>
            <p:ph idx="4294967295" type="body"/>
          </p:nvPr>
        </p:nvSpPr>
        <p:spPr>
          <a:xfrm>
            <a:off x="4840124" y="1370763"/>
            <a:ext cx="3071813" cy="3001963"/>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SzPct val="159999"/>
              <a:buNone/>
            </a:pPr>
            <a:r>
              <a:rPr lang="en"/>
              <a:t>Improve Health Communication and Education on Phones in Mixteco</a:t>
            </a:r>
            <a:endParaRPr/>
          </a:p>
          <a:p>
            <a:pPr indent="0" lvl="0" marL="0" rtl="0" algn="l">
              <a:lnSpc>
                <a:spcPct val="115000"/>
              </a:lnSpc>
              <a:spcBef>
                <a:spcPts val="1200"/>
              </a:spcBef>
              <a:spcAft>
                <a:spcPts val="0"/>
              </a:spcAft>
              <a:buSzPct val="159999"/>
              <a:buNone/>
            </a:pPr>
            <a:r>
              <a:rPr lang="en"/>
              <a:t>Focus on Services for Young Children and Parents</a:t>
            </a:r>
            <a:endParaRPr/>
          </a:p>
          <a:p>
            <a:pPr indent="0" lvl="0" marL="0" rtl="0" algn="l">
              <a:lnSpc>
                <a:spcPct val="115000"/>
              </a:lnSpc>
              <a:spcBef>
                <a:spcPts val="1200"/>
              </a:spcBef>
              <a:spcAft>
                <a:spcPts val="0"/>
              </a:spcAft>
              <a:buSzPct val="159999"/>
              <a:buNone/>
            </a:pPr>
            <a:r>
              <a:rPr lang="en"/>
              <a:t>Enhance Educational Opportunity</a:t>
            </a:r>
            <a:endParaRPr/>
          </a:p>
          <a:p>
            <a:pPr indent="0" lvl="0" marL="0" rtl="0" algn="l">
              <a:lnSpc>
                <a:spcPct val="115000"/>
              </a:lnSpc>
              <a:spcBef>
                <a:spcPts val="1200"/>
              </a:spcBef>
              <a:spcAft>
                <a:spcPts val="0"/>
              </a:spcAft>
              <a:buClr>
                <a:schemeClr val="dk2"/>
              </a:buClr>
              <a:buSzPct val="78571"/>
              <a:buFont typeface="Arial"/>
              <a:buNone/>
            </a:pPr>
            <a:r>
              <a:rPr lang="en"/>
              <a:t>Invest in Climate Resilience</a:t>
            </a:r>
            <a:endParaRPr/>
          </a:p>
          <a:p>
            <a:pPr indent="0" lvl="0" marL="0" rtl="0" algn="l">
              <a:lnSpc>
                <a:spcPct val="115000"/>
              </a:lnSpc>
              <a:spcBef>
                <a:spcPts val="1200"/>
              </a:spcBef>
              <a:spcAft>
                <a:spcPts val="0"/>
              </a:spcAft>
              <a:buClr>
                <a:schemeClr val="dk2"/>
              </a:buClr>
              <a:buSzPct val="78571"/>
              <a:buFont typeface="Arial"/>
              <a:buNone/>
            </a:pPr>
            <a:r>
              <a:rPr lang="en"/>
              <a:t>Develop Novel Strategies to Renew Ongoing Response to COVID Education</a:t>
            </a:r>
            <a:endParaRPr/>
          </a:p>
          <a:p>
            <a:pPr indent="0" lvl="0" marL="0" rtl="0" algn="l">
              <a:lnSpc>
                <a:spcPct val="115000"/>
              </a:lnSpc>
              <a:spcBef>
                <a:spcPts val="1200"/>
              </a:spcBef>
              <a:spcAft>
                <a:spcPts val="1200"/>
              </a:spcAft>
              <a:buSzPct val="159999"/>
              <a:buNone/>
            </a:pPr>
            <a:r>
              <a:rPr lang="en"/>
              <a:t>Research and Strategic Planning for the Future</a:t>
            </a:r>
            <a:endParaRPr/>
          </a:p>
        </p:txBody>
      </p:sp>
      <p:sp>
        <p:nvSpPr>
          <p:cNvPr id="298" name="Google Shape;298;p23"/>
          <p:cNvSpPr txBox="1"/>
          <p:nvPr>
            <p:ph idx="4294967295" type="body"/>
          </p:nvPr>
        </p:nvSpPr>
        <p:spPr>
          <a:xfrm>
            <a:off x="1232066" y="1370763"/>
            <a:ext cx="3071812" cy="3001963"/>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0"/>
              </a:spcBef>
              <a:spcAft>
                <a:spcPts val="0"/>
              </a:spcAft>
              <a:buClr>
                <a:schemeClr val="dk2"/>
              </a:buClr>
              <a:buSzPct val="78571"/>
              <a:buFont typeface="Arial"/>
              <a:buNone/>
            </a:pPr>
            <a:r>
              <a:rPr lang="en"/>
              <a:t>Mejorar la comunicación y la educación sanitaria por teléfono en Mixteco</a:t>
            </a:r>
            <a:endParaRPr/>
          </a:p>
          <a:p>
            <a:pPr indent="0" lvl="0" marL="0" rtl="0" algn="l">
              <a:lnSpc>
                <a:spcPct val="115000"/>
              </a:lnSpc>
              <a:spcBef>
                <a:spcPts val="1200"/>
              </a:spcBef>
              <a:spcAft>
                <a:spcPts val="0"/>
              </a:spcAft>
              <a:buClr>
                <a:schemeClr val="dk2"/>
              </a:buClr>
              <a:buSzPct val="78571"/>
              <a:buFont typeface="Arial"/>
              <a:buNone/>
            </a:pPr>
            <a:r>
              <a:rPr lang="en"/>
              <a:t>Centrarse en los servicios para niños pequeños y padres</a:t>
            </a:r>
            <a:endParaRPr/>
          </a:p>
          <a:p>
            <a:pPr indent="0" lvl="0" marL="0" rtl="0" algn="l">
              <a:lnSpc>
                <a:spcPct val="115000"/>
              </a:lnSpc>
              <a:spcBef>
                <a:spcPts val="1200"/>
              </a:spcBef>
              <a:spcAft>
                <a:spcPts val="0"/>
              </a:spcAft>
              <a:buClr>
                <a:schemeClr val="dk2"/>
              </a:buClr>
              <a:buSzPct val="78571"/>
              <a:buFont typeface="Arial"/>
              <a:buNone/>
            </a:pPr>
            <a:r>
              <a:rPr lang="en"/>
              <a:t>Mejorar las oportunidades educativas</a:t>
            </a:r>
            <a:endParaRPr/>
          </a:p>
          <a:p>
            <a:pPr indent="0" lvl="0" marL="0" rtl="0" algn="l">
              <a:lnSpc>
                <a:spcPct val="115000"/>
              </a:lnSpc>
              <a:spcBef>
                <a:spcPts val="1200"/>
              </a:spcBef>
              <a:spcAft>
                <a:spcPts val="0"/>
              </a:spcAft>
              <a:buClr>
                <a:schemeClr val="dk2"/>
              </a:buClr>
              <a:buSzPct val="78571"/>
              <a:buFont typeface="Arial"/>
              <a:buNone/>
            </a:pPr>
            <a:r>
              <a:rPr lang="en"/>
              <a:t>Invertir en resiliencia climática</a:t>
            </a:r>
            <a:endParaRPr/>
          </a:p>
          <a:p>
            <a:pPr indent="0" lvl="0" marL="0" rtl="0" algn="l">
              <a:lnSpc>
                <a:spcPct val="115000"/>
              </a:lnSpc>
              <a:spcBef>
                <a:spcPts val="1200"/>
              </a:spcBef>
              <a:spcAft>
                <a:spcPts val="0"/>
              </a:spcAft>
              <a:buClr>
                <a:schemeClr val="dk2"/>
              </a:buClr>
              <a:buSzPct val="78571"/>
              <a:buFont typeface="Arial"/>
              <a:buNone/>
            </a:pPr>
            <a:r>
              <a:rPr lang="en"/>
              <a:t>Desarrollar estrategias novedosas para renovar la respuesta continua a la educación sobre COVID</a:t>
            </a:r>
            <a:endParaRPr/>
          </a:p>
          <a:p>
            <a:pPr indent="0" lvl="0" marL="0" rtl="0" algn="l">
              <a:lnSpc>
                <a:spcPct val="115000"/>
              </a:lnSpc>
              <a:spcBef>
                <a:spcPts val="1200"/>
              </a:spcBef>
              <a:spcAft>
                <a:spcPts val="1200"/>
              </a:spcAft>
              <a:buSzPct val="159999"/>
              <a:buNone/>
            </a:pPr>
            <a:r>
              <a:rPr lang="en"/>
              <a:t>Investigación y planificación estratégica para el futuro</a:t>
            </a:r>
            <a:endParaRPr/>
          </a:p>
        </p:txBody>
      </p:sp>
      <p:pic>
        <p:nvPicPr>
          <p:cNvPr descr="A circular design with footprints in the middle&#10;&#10;Description automatically generated" id="299" name="Google Shape;299;p23"/>
          <p:cNvPicPr preferRelativeResize="0"/>
          <p:nvPr/>
        </p:nvPicPr>
        <p:blipFill rotWithShape="1">
          <a:blip r:embed="rId3">
            <a:alphaModFix/>
          </a:blip>
          <a:srcRect b="0" l="0" r="0" t="0"/>
          <a:stretch/>
        </p:blipFill>
        <p:spPr>
          <a:xfrm flipH="1">
            <a:off x="352302" y="364264"/>
            <a:ext cx="879764" cy="812407"/>
          </a:xfrm>
          <a:prstGeom prst="rect">
            <a:avLst/>
          </a:prstGeom>
          <a:noFill/>
          <a:ln>
            <a:noFill/>
          </a:ln>
        </p:spPr>
      </p:pic>
      <p:pic>
        <p:nvPicPr>
          <p:cNvPr descr="A circular design with footprints in the middle&#10;&#10;Description automatically generated" id="300" name="Google Shape;300;p23"/>
          <p:cNvPicPr preferRelativeResize="0"/>
          <p:nvPr/>
        </p:nvPicPr>
        <p:blipFill rotWithShape="1">
          <a:blip r:embed="rId3">
            <a:alphaModFix/>
          </a:blip>
          <a:srcRect b="0" l="0" r="0" t="0"/>
          <a:stretch/>
        </p:blipFill>
        <p:spPr>
          <a:xfrm flipH="1">
            <a:off x="7911934" y="364265"/>
            <a:ext cx="879764" cy="8124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4"/>
          <p:cNvSpPr txBox="1"/>
          <p:nvPr>
            <p:ph idx="4294967295" type="title"/>
          </p:nvPr>
        </p:nvSpPr>
        <p:spPr>
          <a:xfrm>
            <a:off x="2080919" y="458703"/>
            <a:ext cx="4982161" cy="635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latin typeface="Arial"/>
                <a:ea typeface="Arial"/>
                <a:cs typeface="Arial"/>
                <a:sym typeface="Arial"/>
              </a:rPr>
              <a:t>Proximos Pasos / </a:t>
            </a:r>
            <a:r>
              <a:rPr lang="en">
                <a:solidFill>
                  <a:srgbClr val="0045BF"/>
                </a:solidFill>
                <a:latin typeface="Arial"/>
                <a:ea typeface="Arial"/>
                <a:cs typeface="Arial"/>
                <a:sym typeface="Arial"/>
              </a:rPr>
              <a:t>Next Steps</a:t>
            </a:r>
            <a:endParaRPr>
              <a:solidFill>
                <a:srgbClr val="0045BF"/>
              </a:solidFill>
              <a:latin typeface="Arial"/>
              <a:ea typeface="Arial"/>
              <a:cs typeface="Arial"/>
              <a:sym typeface="Arial"/>
            </a:endParaRPr>
          </a:p>
        </p:txBody>
      </p:sp>
      <p:sp>
        <p:nvSpPr>
          <p:cNvPr id="306" name="Google Shape;306;p24"/>
          <p:cNvSpPr txBox="1"/>
          <p:nvPr>
            <p:ph idx="4294967295" type="body"/>
          </p:nvPr>
        </p:nvSpPr>
        <p:spPr>
          <a:xfrm>
            <a:off x="5325978" y="1250448"/>
            <a:ext cx="3071813" cy="3001963"/>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08108"/>
              <a:buNone/>
            </a:pPr>
            <a:r>
              <a:rPr lang="en">
                <a:solidFill>
                  <a:srgbClr val="0045BF"/>
                </a:solidFill>
                <a:latin typeface="Arial"/>
                <a:ea typeface="Arial"/>
                <a:cs typeface="Arial"/>
                <a:sym typeface="Arial"/>
              </a:rPr>
              <a:t>Disseminate report widely with service providers, policy makers and communities</a:t>
            </a:r>
            <a:endParaRPr>
              <a:solidFill>
                <a:srgbClr val="0045BF"/>
              </a:solidFill>
              <a:latin typeface="Arial"/>
              <a:ea typeface="Arial"/>
              <a:cs typeface="Arial"/>
              <a:sym typeface="Arial"/>
            </a:endParaRPr>
          </a:p>
          <a:p>
            <a:pPr indent="0" lvl="0" marL="0" rtl="0" algn="l">
              <a:lnSpc>
                <a:spcPct val="115000"/>
              </a:lnSpc>
              <a:spcBef>
                <a:spcPts val="1200"/>
              </a:spcBef>
              <a:spcAft>
                <a:spcPts val="0"/>
              </a:spcAft>
              <a:buSzPct val="108108"/>
              <a:buNone/>
            </a:pPr>
            <a:r>
              <a:rPr lang="en">
                <a:solidFill>
                  <a:srgbClr val="0045BF"/>
                </a:solidFill>
                <a:latin typeface="Arial"/>
                <a:ea typeface="Arial"/>
                <a:cs typeface="Arial"/>
                <a:sym typeface="Arial"/>
              </a:rPr>
              <a:t>Work with providers to enhance culturally and linguistically competent services (e.g. Food Bank, health providers)</a:t>
            </a:r>
            <a:endParaRPr>
              <a:solidFill>
                <a:srgbClr val="0045BF"/>
              </a:solidFill>
              <a:latin typeface="Arial"/>
              <a:ea typeface="Arial"/>
              <a:cs typeface="Arial"/>
              <a:sym typeface="Arial"/>
            </a:endParaRPr>
          </a:p>
          <a:p>
            <a:pPr indent="0" lvl="0" marL="0" rtl="0" algn="l">
              <a:lnSpc>
                <a:spcPct val="115000"/>
              </a:lnSpc>
              <a:spcBef>
                <a:spcPts val="1200"/>
              </a:spcBef>
              <a:spcAft>
                <a:spcPts val="0"/>
              </a:spcAft>
              <a:buSzPct val="108108"/>
              <a:buNone/>
            </a:pPr>
            <a:r>
              <a:rPr lang="en">
                <a:solidFill>
                  <a:srgbClr val="0045BF"/>
                </a:solidFill>
                <a:latin typeface="Arial"/>
                <a:ea typeface="Arial"/>
                <a:cs typeface="Arial"/>
                <a:sym typeface="Arial"/>
              </a:rPr>
              <a:t>Launch webpage</a:t>
            </a:r>
            <a:endParaRPr>
              <a:solidFill>
                <a:srgbClr val="0045BF"/>
              </a:solidFill>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sp>
        <p:nvSpPr>
          <p:cNvPr id="307" name="Google Shape;307;p24"/>
          <p:cNvSpPr txBox="1"/>
          <p:nvPr>
            <p:ph idx="4294967295" type="body"/>
          </p:nvPr>
        </p:nvSpPr>
        <p:spPr>
          <a:xfrm>
            <a:off x="545684" y="1250449"/>
            <a:ext cx="3071812" cy="3001963"/>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Clr>
                <a:schemeClr val="dk2"/>
              </a:buClr>
              <a:buSzPct val="66066"/>
              <a:buFont typeface="Arial"/>
              <a:buNone/>
            </a:pPr>
            <a:r>
              <a:rPr lang="en">
                <a:latin typeface="Arial"/>
                <a:ea typeface="Arial"/>
                <a:cs typeface="Arial"/>
                <a:sym typeface="Arial"/>
              </a:rPr>
              <a:t>Difundir ampliamente el informe entre proveedores de servicios, formuladores de políticas y comunidades.</a:t>
            </a:r>
            <a:endParaRPr>
              <a:latin typeface="Arial"/>
              <a:ea typeface="Arial"/>
              <a:cs typeface="Arial"/>
              <a:sym typeface="Arial"/>
            </a:endParaRPr>
          </a:p>
          <a:p>
            <a:pPr indent="0" lvl="0" marL="0" rtl="0" algn="l">
              <a:lnSpc>
                <a:spcPct val="115000"/>
              </a:lnSpc>
              <a:spcBef>
                <a:spcPts val="1200"/>
              </a:spcBef>
              <a:spcAft>
                <a:spcPts val="0"/>
              </a:spcAft>
              <a:buClr>
                <a:schemeClr val="dk2"/>
              </a:buClr>
              <a:buSzPct val="66066"/>
              <a:buFont typeface="Arial"/>
              <a:buNone/>
            </a:pPr>
            <a:r>
              <a:rPr lang="en">
                <a:latin typeface="Arial"/>
                <a:ea typeface="Arial"/>
                <a:cs typeface="Arial"/>
                <a:sym typeface="Arial"/>
              </a:rPr>
              <a:t>Trabajar con proveedores para mejorar los servicios cultural y lingüísticamente competentes (por ejemplo, el Banco de Alimentos)</a:t>
            </a:r>
            <a:endParaRPr>
              <a:latin typeface="Arial"/>
              <a:ea typeface="Arial"/>
              <a:cs typeface="Arial"/>
              <a:sym typeface="Arial"/>
            </a:endParaRPr>
          </a:p>
          <a:p>
            <a:pPr indent="0" lvl="0" marL="0" rtl="0" algn="l">
              <a:lnSpc>
                <a:spcPct val="115000"/>
              </a:lnSpc>
              <a:spcBef>
                <a:spcPts val="1200"/>
              </a:spcBef>
              <a:spcAft>
                <a:spcPts val="0"/>
              </a:spcAft>
              <a:buClr>
                <a:schemeClr val="dk2"/>
              </a:buClr>
              <a:buSzPct val="66066"/>
              <a:buFont typeface="Arial"/>
              <a:buNone/>
            </a:pPr>
            <a:r>
              <a:rPr lang="en">
                <a:latin typeface="Arial"/>
                <a:ea typeface="Arial"/>
                <a:cs typeface="Arial"/>
                <a:sym typeface="Arial"/>
              </a:rPr>
              <a:t>Iniciar webpage</a:t>
            </a:r>
            <a:endParaRPr>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pic>
        <p:nvPicPr>
          <p:cNvPr descr="A colorful drawing of a boat&#10;&#10;Description automatically generated" id="308" name="Google Shape;308;p24"/>
          <p:cNvPicPr preferRelativeResize="0"/>
          <p:nvPr/>
        </p:nvPicPr>
        <p:blipFill rotWithShape="1">
          <a:blip r:embed="rId3">
            <a:alphaModFix/>
          </a:blip>
          <a:srcRect b="0" l="0" r="0" t="0"/>
          <a:stretch/>
        </p:blipFill>
        <p:spPr>
          <a:xfrm>
            <a:off x="1871912" y="4349408"/>
            <a:ext cx="1837491" cy="794092"/>
          </a:xfrm>
          <a:prstGeom prst="rect">
            <a:avLst/>
          </a:prstGeom>
          <a:noFill/>
          <a:ln>
            <a:noFill/>
          </a:ln>
        </p:spPr>
      </p:pic>
      <p:pic>
        <p:nvPicPr>
          <p:cNvPr descr="A colorful drawing of a boat&#10;&#10;Description automatically generated" id="309" name="Google Shape;309;p24"/>
          <p:cNvPicPr preferRelativeResize="0"/>
          <p:nvPr/>
        </p:nvPicPr>
        <p:blipFill rotWithShape="1">
          <a:blip r:embed="rId3">
            <a:alphaModFix/>
          </a:blip>
          <a:srcRect b="0" l="0" r="0" t="0"/>
          <a:stretch/>
        </p:blipFill>
        <p:spPr>
          <a:xfrm>
            <a:off x="34421" y="4349408"/>
            <a:ext cx="1837491" cy="794092"/>
          </a:xfrm>
          <a:prstGeom prst="rect">
            <a:avLst/>
          </a:prstGeom>
          <a:noFill/>
          <a:ln>
            <a:noFill/>
          </a:ln>
        </p:spPr>
      </p:pic>
      <p:pic>
        <p:nvPicPr>
          <p:cNvPr descr="A colorful drawing of a boat&#10;&#10;Description automatically generated" id="310" name="Google Shape;310;p24"/>
          <p:cNvPicPr preferRelativeResize="0"/>
          <p:nvPr/>
        </p:nvPicPr>
        <p:blipFill rotWithShape="1">
          <a:blip r:embed="rId3">
            <a:alphaModFix/>
          </a:blip>
          <a:srcRect b="0" l="0" r="0" t="0"/>
          <a:stretch/>
        </p:blipFill>
        <p:spPr>
          <a:xfrm>
            <a:off x="3709403" y="4349408"/>
            <a:ext cx="1837491" cy="794092"/>
          </a:xfrm>
          <a:prstGeom prst="rect">
            <a:avLst/>
          </a:prstGeom>
          <a:noFill/>
          <a:ln>
            <a:noFill/>
          </a:ln>
        </p:spPr>
      </p:pic>
      <p:pic>
        <p:nvPicPr>
          <p:cNvPr descr="A colorful drawing of a boat&#10;&#10;Description automatically generated" id="311" name="Google Shape;311;p24"/>
          <p:cNvPicPr preferRelativeResize="0"/>
          <p:nvPr/>
        </p:nvPicPr>
        <p:blipFill rotWithShape="1">
          <a:blip r:embed="rId3">
            <a:alphaModFix/>
          </a:blip>
          <a:srcRect b="0" l="0" r="0" t="0"/>
          <a:stretch/>
        </p:blipFill>
        <p:spPr>
          <a:xfrm>
            <a:off x="5493082" y="4349408"/>
            <a:ext cx="1837491" cy="794092"/>
          </a:xfrm>
          <a:prstGeom prst="rect">
            <a:avLst/>
          </a:prstGeom>
          <a:noFill/>
          <a:ln>
            <a:noFill/>
          </a:ln>
        </p:spPr>
      </p:pic>
      <p:pic>
        <p:nvPicPr>
          <p:cNvPr descr="A colorful drawing of a boat&#10;&#10;Description automatically generated" id="312" name="Google Shape;312;p24"/>
          <p:cNvPicPr preferRelativeResize="0"/>
          <p:nvPr/>
        </p:nvPicPr>
        <p:blipFill rotWithShape="1">
          <a:blip r:embed="rId3">
            <a:alphaModFix/>
          </a:blip>
          <a:srcRect b="0" l="0" r="0" t="0"/>
          <a:stretch/>
        </p:blipFill>
        <p:spPr>
          <a:xfrm>
            <a:off x="7330573" y="4349408"/>
            <a:ext cx="1837491" cy="79409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5"/>
          <p:cNvSpPr txBox="1"/>
          <p:nvPr>
            <p:ph idx="4294967295" type="title"/>
          </p:nvPr>
        </p:nvSpPr>
        <p:spPr>
          <a:xfrm>
            <a:off x="2775284" y="383590"/>
            <a:ext cx="3593432" cy="635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latin typeface="Arial"/>
                <a:ea typeface="Arial"/>
                <a:cs typeface="Arial"/>
                <a:sym typeface="Arial"/>
              </a:rPr>
              <a:t>Platica / </a:t>
            </a:r>
            <a:r>
              <a:rPr lang="en">
                <a:solidFill>
                  <a:srgbClr val="0045BF"/>
                </a:solidFill>
                <a:latin typeface="Arial"/>
                <a:ea typeface="Arial"/>
                <a:cs typeface="Arial"/>
                <a:sym typeface="Arial"/>
              </a:rPr>
              <a:t>Discussion</a:t>
            </a:r>
            <a:endParaRPr>
              <a:solidFill>
                <a:srgbClr val="0045BF"/>
              </a:solidFill>
              <a:latin typeface="Arial"/>
              <a:ea typeface="Arial"/>
              <a:cs typeface="Arial"/>
              <a:sym typeface="Arial"/>
            </a:endParaRPr>
          </a:p>
        </p:txBody>
      </p:sp>
      <p:pic>
        <p:nvPicPr>
          <p:cNvPr descr="A colorful face with a feathered top&#10;&#10;Description automatically generated with medium confidence" id="318" name="Google Shape;318;p25"/>
          <p:cNvPicPr preferRelativeResize="0"/>
          <p:nvPr/>
        </p:nvPicPr>
        <p:blipFill rotWithShape="1">
          <a:blip r:embed="rId3">
            <a:alphaModFix/>
          </a:blip>
          <a:srcRect b="0" l="0" r="0" t="0"/>
          <a:stretch/>
        </p:blipFill>
        <p:spPr>
          <a:xfrm>
            <a:off x="6914482" y="1074738"/>
            <a:ext cx="673100" cy="1219200"/>
          </a:xfrm>
          <a:prstGeom prst="rect">
            <a:avLst/>
          </a:prstGeom>
          <a:noFill/>
          <a:ln>
            <a:noFill/>
          </a:ln>
        </p:spPr>
      </p:pic>
      <p:pic>
        <p:nvPicPr>
          <p:cNvPr descr="A colorful face with a feathered top&#10;&#10;Description automatically generated with medium confidence" id="319" name="Google Shape;319;p25"/>
          <p:cNvPicPr preferRelativeResize="0"/>
          <p:nvPr/>
        </p:nvPicPr>
        <p:blipFill rotWithShape="1">
          <a:blip r:embed="rId3">
            <a:alphaModFix/>
          </a:blip>
          <a:srcRect b="0" l="0" r="0" t="0"/>
          <a:stretch/>
        </p:blipFill>
        <p:spPr>
          <a:xfrm>
            <a:off x="1668713" y="1074738"/>
            <a:ext cx="673100" cy="1219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